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59" r:id="rId3"/>
    <p:sldId id="284" r:id="rId4"/>
    <p:sldId id="267" r:id="rId5"/>
    <p:sldId id="268" r:id="rId6"/>
    <p:sldId id="297" r:id="rId7"/>
    <p:sldId id="292" r:id="rId8"/>
    <p:sldId id="285" r:id="rId9"/>
    <p:sldId id="291" r:id="rId10"/>
    <p:sldId id="293" r:id="rId11"/>
    <p:sldId id="294" r:id="rId12"/>
    <p:sldId id="295" r:id="rId13"/>
    <p:sldId id="286" r:id="rId14"/>
    <p:sldId id="289" r:id="rId15"/>
    <p:sldId id="290" r:id="rId16"/>
    <p:sldId id="287" r:id="rId17"/>
    <p:sldId id="272" r:id="rId18"/>
    <p:sldId id="260" r:id="rId19"/>
    <p:sldId id="288" r:id="rId20"/>
  </p:sldIdLst>
  <p:sldSz cx="9144000" cy="5143500" type="screen16x9"/>
  <p:notesSz cx="6858000" cy="9144000"/>
  <p:custDataLst>
    <p:tags r:id="rId23"/>
  </p:custData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B4367"/>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732" autoAdjust="0"/>
  </p:normalViewPr>
  <p:slideViewPr>
    <p:cSldViewPr snapToGrid="0">
      <p:cViewPr varScale="1">
        <p:scale>
          <a:sx n="99" d="100"/>
          <a:sy n="99" d="100"/>
        </p:scale>
        <p:origin x="130" y="418"/>
      </p:cViewPr>
      <p:guideLst>
        <p:guide orient="horz" pos="1620"/>
        <p:guide pos="288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2019/10/19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196719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2019/10/19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8264971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49990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89129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484640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3833082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4275435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440605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441323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813503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278273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87837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3788286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177905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51150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46497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43149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681443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2899301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3309327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2019/10/19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t>2019/10/19</a:t>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3387576" y="1582090"/>
            <a:ext cx="5340191" cy="715581"/>
          </a:xfrm>
          <a:prstGeom prst="rect">
            <a:avLst/>
          </a:prstGeom>
          <a:noFill/>
        </p:spPr>
        <p:txBody>
          <a:bodyPr wrap="square" lIns="68580" tIns="34290" rIns="68580" bIns="34290" rtlCol="0">
            <a:spAutoFit/>
          </a:bodyPr>
          <a:lstStyle/>
          <a:p>
            <a:r>
              <a:rPr lang="zh-CN" altLang="en-US" sz="4200" b="1" dirty="0">
                <a:solidFill>
                  <a:srgbClr val="1B4367"/>
                </a:solidFill>
                <a:cs typeface="+mn-ea"/>
                <a:sym typeface="+mn-lt"/>
              </a:rPr>
              <a:t>种子杯决赛答辩</a:t>
            </a:r>
          </a:p>
        </p:txBody>
      </p:sp>
      <p:sp>
        <p:nvSpPr>
          <p:cNvPr id="9" name="文本框 8"/>
          <p:cNvSpPr txBox="1"/>
          <p:nvPr/>
        </p:nvSpPr>
        <p:spPr>
          <a:xfrm>
            <a:off x="3404878" y="2275356"/>
            <a:ext cx="5358765" cy="292388"/>
          </a:xfrm>
          <a:prstGeom prst="rect">
            <a:avLst/>
          </a:prstGeom>
          <a:noFill/>
        </p:spPr>
        <p:txBody>
          <a:bodyPr wrap="square" lIns="68580" tIns="34290" rIns="68580" bIns="34290" rtlCol="0">
            <a:spAutoFit/>
          </a:bodyPr>
          <a:lstStyle/>
          <a:p>
            <a:pPr lvl="0" eaLnBrk="0" latinLnBrk="0" hangingPunct="0"/>
            <a:r>
              <a:rPr lang="zh-CN" altLang="en-US" sz="1450" dirty="0">
                <a:solidFill>
                  <a:srgbClr val="1B4367"/>
                </a:solidFill>
                <a:cs typeface="+mn-ea"/>
                <a:sym typeface="+mn-lt"/>
              </a:rPr>
              <a:t>贝贝网物流时效预测大赛</a:t>
            </a:r>
            <a:endParaRPr lang="en-US" altLang="zh-CN" sz="1450" dirty="0">
              <a:solidFill>
                <a:srgbClr val="1B4367"/>
              </a:solidFill>
              <a:cs typeface="+mn-ea"/>
              <a:sym typeface="+mn-lt"/>
            </a:endParaRPr>
          </a:p>
        </p:txBody>
      </p:sp>
      <p:sp>
        <p:nvSpPr>
          <p:cNvPr id="121" name="TextBox 120"/>
          <p:cNvSpPr txBox="1"/>
          <p:nvPr/>
        </p:nvSpPr>
        <p:spPr>
          <a:xfrm>
            <a:off x="3404878" y="2619939"/>
            <a:ext cx="3336584" cy="306467"/>
          </a:xfrm>
          <a:prstGeom prst="roundRect">
            <a:avLst/>
          </a:prstGeom>
          <a:solidFill>
            <a:srgbClr val="1B4367"/>
          </a:solidFill>
        </p:spPr>
        <p:txBody>
          <a:bodyPr wrap="square" rtlCol="0">
            <a:spAutoFit/>
          </a:bodyPr>
          <a:lstStyle/>
          <a:p>
            <a:r>
              <a:rPr lang="zh-CN" altLang="en-US" sz="1200" dirty="0">
                <a:solidFill>
                  <a:schemeClr val="bg1"/>
                </a:solidFill>
                <a:cs typeface="+mn-ea"/>
                <a:sym typeface="+mn-lt"/>
              </a:rPr>
              <a:t>队伍：京东物流次日达</a:t>
            </a:r>
          </a:p>
        </p:txBody>
      </p:sp>
      <p:pic>
        <p:nvPicPr>
          <p:cNvPr id="125" name="M01-06-0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7307" y="-758263"/>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Click="0" advTm="4978">
        <p14:prism isContent="1"/>
      </p:transition>
    </mc:Choice>
    <mc:Fallback>
      <p:transition advClick="0" advTm="4978">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par>
                          <p:cTn id="12" fill="hold" nodeType="afterGroup">
                            <p:stCondLst>
                              <p:cond delay="8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nodeType="afterGroup">
                            <p:stCondLst>
                              <p:cond delay="1800"/>
                            </p:stCondLst>
                            <p:childTnLst>
                              <p:par>
                                <p:cTn id="21" presetID="14" presetClass="entr" presetSubtype="10" fill="hold" grpId="0" nodeType="afterEffect">
                                  <p:stCondLst>
                                    <p:cond delay="0"/>
                                  </p:stCondLst>
                                  <p:childTnLst>
                                    <p:set>
                                      <p:cBhvr>
                                        <p:cTn id="22" dur="1" fill="hold">
                                          <p:stCondLst>
                                            <p:cond delay="0"/>
                                          </p:stCondLst>
                                        </p:cTn>
                                        <p:tgtEl>
                                          <p:spTgt spid="121"/>
                                        </p:tgtEl>
                                        <p:attrNameLst>
                                          <p:attrName>style.visibility</p:attrName>
                                        </p:attrNameLst>
                                      </p:cBhvr>
                                      <p:to>
                                        <p:strVal val="visible"/>
                                      </p:to>
                                    </p:set>
                                    <p:animEffect transition="in" filter="randombar(horizontal)">
                                      <p:cBhvr>
                                        <p:cTn id="23"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fill="hold" display="0">
                  <p:stCondLst>
                    <p:cond delay="indefinite"/>
                  </p:stCondLst>
                  <p:endCondLst>
                    <p:cond evt="onPrev" delay="0">
                      <p:tgtEl>
                        <p:sldTgt/>
                      </p:tgtEl>
                    </p:cond>
                    <p:cond evt="onStopAudio" delay="0">
                      <p:tgtEl>
                        <p:sldTgt/>
                      </p:tgtEl>
                    </p:cond>
                  </p:endCondLst>
                </p:cTn>
                <p:tgtEl>
                  <p:spTgt spid="125"/>
                </p:tgtEl>
              </p:cMediaNode>
            </p:audio>
          </p:childTnLst>
        </p:cTn>
      </p:par>
    </p:tnLst>
    <p:bldLst>
      <p:bldP spid="7" grpId="0"/>
      <p:bldP spid="9" grpId="0"/>
      <p:bldP spid="1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EC4F09AF-B520-4886-9E49-5C1B25F1EDB9}"/>
              </a:ext>
            </a:extLst>
          </p:cNvPr>
          <p:cNvSpPr txBox="1"/>
          <p:nvPr/>
        </p:nvSpPr>
        <p:spPr>
          <a:xfrm>
            <a:off x="837559" y="630091"/>
            <a:ext cx="6838790" cy="2739211"/>
          </a:xfrm>
          <a:prstGeom prst="rect">
            <a:avLst/>
          </a:prstGeom>
          <a:noFill/>
        </p:spPr>
        <p:txBody>
          <a:bodyPr wrap="square" rtlCol="0">
            <a:spAutoFit/>
          </a:bodyPr>
          <a:lstStyle/>
          <a:p>
            <a:r>
              <a:rPr lang="zh-CN" altLang="en-US" sz="1800" dirty="0"/>
              <a:t>规则决策方法：</a:t>
            </a:r>
            <a:endParaRPr lang="en-US" altLang="zh-CN" sz="1800" dirty="0"/>
          </a:p>
          <a:p>
            <a:r>
              <a:rPr lang="zh-CN" altLang="zh-CN" dirty="0"/>
              <a:t>在数据预处理过程中，我们对签收时间进行了概率统计，并储存为</a:t>
            </a:r>
            <a:r>
              <a:rPr lang="en-US" altLang="zh-CN" dirty="0" err="1"/>
              <a:t>pkl</a:t>
            </a:r>
            <a:r>
              <a:rPr lang="zh-CN" altLang="zh-CN" dirty="0"/>
              <a:t>文件详见相应文件。在凌晨至</a:t>
            </a:r>
            <a:r>
              <a:rPr lang="en-US" altLang="zh-CN" dirty="0"/>
              <a:t>8am</a:t>
            </a:r>
            <a:r>
              <a:rPr lang="zh-CN" altLang="zh-CN" dirty="0"/>
              <a:t>间几乎无物件签收，于是我们制定以下规则：</a:t>
            </a:r>
          </a:p>
          <a:p>
            <a:r>
              <a:rPr lang="en-US" altLang="zh-CN" dirty="0"/>
              <a:t>	</a:t>
            </a:r>
            <a:r>
              <a:rPr lang="zh-CN" altLang="zh-CN" dirty="0"/>
              <a:t>①对于凌晨签收的问题数据我们依据训练数据概率分布随机修改为签收时间值。</a:t>
            </a:r>
            <a:endParaRPr lang="en-US" altLang="zh-CN" dirty="0"/>
          </a:p>
          <a:p>
            <a:endParaRPr lang="zh-CN" altLang="zh-CN" dirty="0"/>
          </a:p>
          <a:p>
            <a:r>
              <a:rPr lang="en-US" altLang="zh-CN" dirty="0"/>
              <a:t>	</a:t>
            </a:r>
            <a:r>
              <a:rPr lang="zh-CN" altLang="zh-CN" dirty="0"/>
              <a:t>②对于每一条数据我们都有一定的概率阈值会按照训练数据的概率分布进行修改签收时间的小时数进行调整。</a:t>
            </a:r>
            <a:endParaRPr lang="en-US" altLang="zh-CN" dirty="0"/>
          </a:p>
          <a:p>
            <a:endParaRPr lang="zh-CN" altLang="zh-CN" dirty="0"/>
          </a:p>
          <a:p>
            <a:r>
              <a:rPr lang="en-US" altLang="zh-CN" dirty="0"/>
              <a:t>	</a:t>
            </a:r>
            <a:r>
              <a:rPr lang="zh-CN" altLang="zh-CN" dirty="0"/>
              <a:t>③</a:t>
            </a:r>
            <a:r>
              <a:rPr lang="zh-CN" altLang="en-US" dirty="0"/>
              <a:t>对于大于某个阈值天数的预测结果，我们会进行强制修改至小于阈值。例如对于网路预测送货时间长达</a:t>
            </a:r>
            <a:r>
              <a:rPr lang="en-US" altLang="zh-CN" dirty="0"/>
              <a:t>10</a:t>
            </a:r>
            <a:r>
              <a:rPr lang="zh-CN" altLang="en-US" dirty="0"/>
              <a:t>天的个体，我们会强制修改为</a:t>
            </a:r>
            <a:r>
              <a:rPr lang="en-US" altLang="zh-CN" dirty="0"/>
              <a:t>5</a:t>
            </a:r>
            <a:r>
              <a:rPr lang="zh-CN" altLang="en-US" dirty="0"/>
              <a:t>天。</a:t>
            </a:r>
            <a:endParaRPr lang="zh-CN" altLang="zh-CN" dirty="0"/>
          </a:p>
          <a:p>
            <a:r>
              <a:rPr lang="zh-CN" altLang="zh-CN" dirty="0"/>
              <a:t>以上概率的产生均符合正太分布。</a:t>
            </a:r>
          </a:p>
        </p:txBody>
      </p:sp>
      <p:sp>
        <p:nvSpPr>
          <p:cNvPr id="8" name="文本框 7">
            <a:extLst>
              <a:ext uri="{FF2B5EF4-FFF2-40B4-BE49-F238E27FC236}">
                <a16:creationId xmlns:a16="http://schemas.microsoft.com/office/drawing/2014/main" id="{41DE55C9-D3F9-4293-AB8D-709488BDCBD1}"/>
              </a:ext>
            </a:extLst>
          </p:cNvPr>
          <p:cNvSpPr txBox="1"/>
          <p:nvPr/>
        </p:nvSpPr>
        <p:spPr>
          <a:xfrm>
            <a:off x="837559" y="4083104"/>
            <a:ext cx="6708161" cy="307777"/>
          </a:xfrm>
          <a:prstGeom prst="rect">
            <a:avLst/>
          </a:prstGeom>
          <a:noFill/>
        </p:spPr>
        <p:txBody>
          <a:bodyPr wrap="square" rtlCol="0">
            <a:spAutoFit/>
          </a:bodyPr>
          <a:lstStyle/>
          <a:p>
            <a:r>
              <a:rPr lang="zh-CN" altLang="en-US" dirty="0"/>
              <a:t>通过规则决策方法，我们对最终的答案进行再次修改，从常识层面微调。</a:t>
            </a:r>
          </a:p>
        </p:txBody>
      </p:sp>
    </p:spTree>
    <p:extLst>
      <p:ext uri="{BB962C8B-B14F-4D97-AF65-F5344CB8AC3E}">
        <p14:creationId xmlns:p14="http://schemas.microsoft.com/office/powerpoint/2010/main" val="3604511711"/>
      </p:ext>
    </p:extLst>
  </p:cSld>
  <p:clrMapOvr>
    <a:masterClrMapping/>
  </p:clrMapOvr>
  <p:transition spd="slow" advClick="0" advTm="20278">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91391A4-E8B1-48F8-81B6-A88EC1DC64FB}"/>
              </a:ext>
            </a:extLst>
          </p:cNvPr>
          <p:cNvSpPr txBox="1"/>
          <p:nvPr/>
        </p:nvSpPr>
        <p:spPr>
          <a:xfrm>
            <a:off x="931610" y="800069"/>
            <a:ext cx="6554480" cy="2031325"/>
          </a:xfrm>
          <a:prstGeom prst="rect">
            <a:avLst/>
          </a:prstGeom>
          <a:noFill/>
        </p:spPr>
        <p:txBody>
          <a:bodyPr wrap="square" rtlCol="0">
            <a:spAutoFit/>
          </a:bodyPr>
          <a:lstStyle/>
          <a:p>
            <a:r>
              <a:rPr lang="zh-CN" altLang="zh-CN" dirty="0"/>
              <a:t>①</a:t>
            </a:r>
            <a:r>
              <a:rPr lang="zh-CN" altLang="zh-CN" dirty="0">
                <a:solidFill>
                  <a:srgbClr val="FF0000"/>
                </a:solidFill>
              </a:rPr>
              <a:t>损失函数调整</a:t>
            </a:r>
            <a:r>
              <a:rPr lang="zh-CN" altLang="zh-CN" dirty="0"/>
              <a:t>：</a:t>
            </a:r>
          </a:p>
          <a:p>
            <a:r>
              <a:rPr lang="en-US" altLang="zh-CN" dirty="0"/>
              <a:t>	</a:t>
            </a:r>
            <a:r>
              <a:rPr lang="zh-CN" altLang="zh-CN" dirty="0">
                <a:solidFill>
                  <a:srgbClr val="FF0000"/>
                </a:solidFill>
              </a:rPr>
              <a:t>α</a:t>
            </a:r>
            <a:r>
              <a:rPr lang="en-US" altLang="zh-CN" dirty="0"/>
              <a:t>.</a:t>
            </a:r>
            <a:r>
              <a:rPr lang="zh-CN" altLang="zh-CN" dirty="0"/>
              <a:t>调整日期惩罚与小时预测间的惩罚比例</a:t>
            </a:r>
            <a:r>
              <a:rPr lang="zh-CN" altLang="en-US" dirty="0"/>
              <a:t>，因为日期和权重比时刻高</a:t>
            </a:r>
            <a:endParaRPr lang="en-US" altLang="zh-CN" dirty="0"/>
          </a:p>
          <a:p>
            <a:endParaRPr lang="en-US" altLang="zh-CN" dirty="0"/>
          </a:p>
          <a:p>
            <a:r>
              <a:rPr lang="en-US" altLang="zh-CN" dirty="0"/>
              <a:t>	</a:t>
            </a:r>
            <a:r>
              <a:rPr lang="zh-CN" altLang="zh-CN" dirty="0">
                <a:solidFill>
                  <a:srgbClr val="FF0000"/>
                </a:solidFill>
              </a:rPr>
              <a:t>β</a:t>
            </a:r>
            <a:r>
              <a:rPr lang="en-US" altLang="zh-CN" dirty="0"/>
              <a:t>.</a:t>
            </a:r>
            <a:r>
              <a:rPr lang="zh-CN" altLang="zh-CN" dirty="0"/>
              <a:t>修改损失函数的计算方式</a:t>
            </a:r>
            <a:endParaRPr lang="en-US" altLang="zh-CN" dirty="0"/>
          </a:p>
          <a:p>
            <a:r>
              <a:rPr lang="en-US" altLang="zh-CN" dirty="0"/>
              <a:t>	</a:t>
            </a:r>
            <a:r>
              <a:rPr lang="zh-CN" altLang="zh-CN" dirty="0"/>
              <a:t>对于每个</a:t>
            </a:r>
            <a:r>
              <a:rPr lang="en-US" altLang="zh-CN" dirty="0"/>
              <a:t>epoch</a:t>
            </a:r>
            <a:r>
              <a:rPr lang="zh-CN" altLang="zh-CN" dirty="0"/>
              <a:t>内的每条训练数据，如果当前数据存在延迟则针对当前数据的</a:t>
            </a:r>
            <a:r>
              <a:rPr lang="en-US" altLang="zh-CN" dirty="0"/>
              <a:t>loss</a:t>
            </a:r>
            <a:r>
              <a:rPr lang="zh-CN" altLang="zh-CN" dirty="0"/>
              <a:t>进行放大处理，正常或提前数据则仍按正常流程操作，</a:t>
            </a:r>
            <a:r>
              <a:rPr lang="en-US" altLang="zh-CN" dirty="0"/>
              <a:t>i.e.</a:t>
            </a:r>
            <a:r>
              <a:rPr lang="zh-CN" altLang="zh-CN" dirty="0"/>
              <a:t>换平均为个体。对每个</a:t>
            </a:r>
            <a:r>
              <a:rPr lang="en-US" altLang="zh-CN" dirty="0"/>
              <a:t>epoch</a:t>
            </a:r>
            <a:r>
              <a:rPr lang="zh-CN" altLang="zh-CN" dirty="0"/>
              <a:t>内的所有数据进行同样的处理。</a:t>
            </a:r>
            <a:endParaRPr lang="en-US" altLang="zh-CN" dirty="0"/>
          </a:p>
          <a:p>
            <a:r>
              <a:rPr lang="en-US" altLang="zh-CN" dirty="0"/>
              <a:t>	 </a:t>
            </a:r>
            <a:r>
              <a:rPr lang="el-GR" altLang="zh-CN" dirty="0">
                <a:solidFill>
                  <a:srgbClr val="FF0000"/>
                </a:solidFill>
              </a:rPr>
              <a:t>δ</a:t>
            </a:r>
            <a:r>
              <a:rPr lang="en-US" altLang="zh-CN" dirty="0"/>
              <a:t>.</a:t>
            </a:r>
            <a:r>
              <a:rPr lang="zh-CN" altLang="en-US" dirty="0"/>
              <a:t>针对训练过程中时常出现的梯度爆炸问题，我们采取将</a:t>
            </a:r>
            <a:r>
              <a:rPr lang="en-US" altLang="zh-CN" dirty="0"/>
              <a:t>smooth l2 loss</a:t>
            </a:r>
            <a:r>
              <a:rPr lang="zh-CN" altLang="en-US" dirty="0"/>
              <a:t>，或者对过大损失函数值进行置</a:t>
            </a:r>
            <a:r>
              <a:rPr lang="en-US" altLang="zh-CN" dirty="0"/>
              <a:t>0</a:t>
            </a:r>
            <a:r>
              <a:rPr lang="zh-CN" altLang="en-US" dirty="0"/>
              <a:t>处理。</a:t>
            </a:r>
            <a:endParaRPr lang="zh-CN" altLang="zh-CN" dirty="0"/>
          </a:p>
        </p:txBody>
      </p:sp>
    </p:spTree>
    <p:extLst>
      <p:ext uri="{BB962C8B-B14F-4D97-AF65-F5344CB8AC3E}">
        <p14:creationId xmlns:p14="http://schemas.microsoft.com/office/powerpoint/2010/main" val="1403745020"/>
      </p:ext>
    </p:extLst>
  </p:cSld>
  <p:clrMapOvr>
    <a:masterClrMapping/>
  </p:clrMapOvr>
  <p:transition spd="slow" advClick="0" advTm="27753">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C441B1C-B514-4C8E-BEB4-751FD45A224A}"/>
              </a:ext>
            </a:extLst>
          </p:cNvPr>
          <p:cNvSpPr/>
          <p:nvPr/>
        </p:nvSpPr>
        <p:spPr>
          <a:xfrm>
            <a:off x="1003109" y="955343"/>
            <a:ext cx="6687403" cy="2462213"/>
          </a:xfrm>
          <a:prstGeom prst="rect">
            <a:avLst/>
          </a:prstGeom>
        </p:spPr>
        <p:txBody>
          <a:bodyPr wrap="square">
            <a:spAutoFit/>
          </a:bodyPr>
          <a:lstStyle/>
          <a:p>
            <a:r>
              <a:rPr lang="zh-CN" altLang="zh-CN" dirty="0"/>
              <a:t>②</a:t>
            </a:r>
            <a:r>
              <a:rPr lang="zh-CN" altLang="zh-CN" dirty="0">
                <a:solidFill>
                  <a:srgbClr val="FF0000"/>
                </a:solidFill>
              </a:rPr>
              <a:t>学习率调整</a:t>
            </a:r>
            <a:r>
              <a:rPr lang="zh-CN" altLang="zh-CN" dirty="0"/>
              <a:t>：</a:t>
            </a:r>
          </a:p>
          <a:p>
            <a:r>
              <a:rPr lang="en-US" altLang="zh-CN" dirty="0"/>
              <a:t>	</a:t>
            </a:r>
            <a:r>
              <a:rPr lang="zh-CN" altLang="zh-CN" dirty="0"/>
              <a:t>在调参过程中，我们对多种初始的学习率和学习率衰减因子进行了实验。</a:t>
            </a:r>
          </a:p>
          <a:p>
            <a:r>
              <a:rPr lang="zh-CN" altLang="zh-CN" dirty="0"/>
              <a:t>③</a:t>
            </a:r>
            <a:r>
              <a:rPr lang="zh-CN" altLang="zh-CN" dirty="0">
                <a:solidFill>
                  <a:srgbClr val="FF0000"/>
                </a:solidFill>
              </a:rPr>
              <a:t>预测方式的调整试验</a:t>
            </a:r>
            <a:r>
              <a:rPr lang="zh-CN" altLang="zh-CN" dirty="0"/>
              <a:t>：</a:t>
            </a:r>
          </a:p>
          <a:p>
            <a:r>
              <a:rPr lang="en-US" altLang="zh-CN" dirty="0"/>
              <a:t>	</a:t>
            </a:r>
            <a:r>
              <a:rPr lang="zh-CN" altLang="en-US" dirty="0"/>
              <a:t>在前期尝试中，我们将</a:t>
            </a:r>
            <a:r>
              <a:rPr lang="zh-CN" altLang="zh-CN" dirty="0"/>
              <a:t>原本统一整体的网络设置为一个单独预测天和小时的二分支网络。</a:t>
            </a:r>
          </a:p>
          <a:p>
            <a:r>
              <a:rPr lang="zh-CN" altLang="en-US" dirty="0"/>
              <a:t>④在复赛中，针对大数据集，我们</a:t>
            </a:r>
            <a:r>
              <a:rPr lang="zh-CN" altLang="en-US" dirty="0">
                <a:solidFill>
                  <a:srgbClr val="FF0000"/>
                </a:solidFill>
              </a:rPr>
              <a:t>增大了</a:t>
            </a:r>
            <a:r>
              <a:rPr lang="en-US" altLang="zh-CN" dirty="0">
                <a:solidFill>
                  <a:srgbClr val="FF0000"/>
                </a:solidFill>
              </a:rPr>
              <a:t>train</a:t>
            </a:r>
            <a:r>
              <a:rPr lang="zh-CN" altLang="en-US" dirty="0">
                <a:solidFill>
                  <a:srgbClr val="FF0000"/>
                </a:solidFill>
              </a:rPr>
              <a:t>，</a:t>
            </a:r>
            <a:r>
              <a:rPr lang="en-US" altLang="zh-CN" dirty="0" err="1">
                <a:solidFill>
                  <a:srgbClr val="FF0000"/>
                </a:solidFill>
              </a:rPr>
              <a:t>val</a:t>
            </a:r>
            <a:r>
              <a:rPr lang="zh-CN" altLang="en-US" dirty="0">
                <a:solidFill>
                  <a:srgbClr val="FF0000"/>
                </a:solidFill>
              </a:rPr>
              <a:t>和</a:t>
            </a:r>
            <a:r>
              <a:rPr lang="en-US" altLang="zh-CN" dirty="0">
                <a:solidFill>
                  <a:srgbClr val="FF0000"/>
                </a:solidFill>
              </a:rPr>
              <a:t>test</a:t>
            </a:r>
            <a:r>
              <a:rPr lang="zh-CN" altLang="en-US" dirty="0">
                <a:solidFill>
                  <a:srgbClr val="FF0000"/>
                </a:solidFill>
              </a:rPr>
              <a:t>的</a:t>
            </a:r>
            <a:r>
              <a:rPr lang="en-US" altLang="zh-CN" dirty="0">
                <a:solidFill>
                  <a:srgbClr val="FF0000"/>
                </a:solidFill>
              </a:rPr>
              <a:t>Batch</a:t>
            </a:r>
            <a:r>
              <a:rPr lang="zh-CN" altLang="en-US" dirty="0">
                <a:solidFill>
                  <a:srgbClr val="FF0000"/>
                </a:solidFill>
              </a:rPr>
              <a:t>值</a:t>
            </a:r>
            <a:r>
              <a:rPr lang="zh-CN" altLang="en-US" dirty="0"/>
              <a:t>，来加速网络拟合。</a:t>
            </a:r>
            <a:endParaRPr lang="en-US" altLang="zh-CN" dirty="0"/>
          </a:p>
          <a:p>
            <a:r>
              <a:rPr lang="zh-CN" altLang="en-US" dirty="0"/>
              <a:t>⑤针对性的给时间和日期的</a:t>
            </a:r>
            <a:r>
              <a:rPr lang="zh-CN" altLang="en-US" dirty="0">
                <a:solidFill>
                  <a:srgbClr val="FF0000"/>
                </a:solidFill>
              </a:rPr>
              <a:t>设计</a:t>
            </a:r>
            <a:r>
              <a:rPr lang="en-US" altLang="zh-CN" dirty="0">
                <a:solidFill>
                  <a:srgbClr val="FF0000"/>
                </a:solidFill>
              </a:rPr>
              <a:t>embedding</a:t>
            </a:r>
            <a:r>
              <a:rPr lang="zh-CN" altLang="en-US" dirty="0"/>
              <a:t>，对原特征的</a:t>
            </a:r>
            <a:r>
              <a:rPr lang="en-US" altLang="zh-CN" dirty="0"/>
              <a:t>embedding</a:t>
            </a:r>
            <a:r>
              <a:rPr lang="zh-CN" altLang="en-US" dirty="0"/>
              <a:t>参数也进行了相应的调整来更好的促进网络拟合。</a:t>
            </a:r>
            <a:endParaRPr lang="en-US" altLang="zh-CN" dirty="0"/>
          </a:p>
          <a:p>
            <a:r>
              <a:rPr lang="zh-CN" altLang="en-US" dirty="0"/>
              <a:t>⑥实验中我们发现，</a:t>
            </a:r>
            <a:r>
              <a:rPr lang="zh-CN" altLang="en-US" dirty="0">
                <a:solidFill>
                  <a:srgbClr val="FF0000"/>
                </a:solidFill>
              </a:rPr>
              <a:t>优化时间配比系数</a:t>
            </a:r>
            <a:r>
              <a:rPr lang="zh-CN" altLang="en-US" dirty="0"/>
              <a:t>，修改函数为平方损失函数有利于</a:t>
            </a:r>
            <a:r>
              <a:rPr lang="zh-CN" altLang="en-US" dirty="0">
                <a:solidFill>
                  <a:srgbClr val="FF0000"/>
                </a:solidFill>
              </a:rPr>
              <a:t>减小</a:t>
            </a:r>
            <a:r>
              <a:rPr lang="en-US" altLang="zh-CN" dirty="0">
                <a:solidFill>
                  <a:srgbClr val="FF0000"/>
                </a:solidFill>
              </a:rPr>
              <a:t>NAN</a:t>
            </a:r>
            <a:r>
              <a:rPr lang="zh-CN" altLang="en-US" dirty="0">
                <a:solidFill>
                  <a:srgbClr val="FF0000"/>
                </a:solidFill>
              </a:rPr>
              <a:t>出现的频率</a:t>
            </a:r>
            <a:r>
              <a:rPr lang="zh-CN" altLang="en-US" dirty="0"/>
              <a:t>。</a:t>
            </a:r>
          </a:p>
        </p:txBody>
      </p:sp>
    </p:spTree>
    <p:extLst>
      <p:ext uri="{BB962C8B-B14F-4D97-AF65-F5344CB8AC3E}">
        <p14:creationId xmlns:p14="http://schemas.microsoft.com/office/powerpoint/2010/main" val="462883085"/>
      </p:ext>
    </p:extLst>
  </p:cSld>
  <p:clrMapOvr>
    <a:masterClrMapping/>
  </p:clrMapOvr>
  <p:transition spd="slow" advClick="0" advTm="17357">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模型细节与结果</a:t>
            </a:r>
          </a:p>
        </p:txBody>
      </p:sp>
      <p:sp>
        <p:nvSpPr>
          <p:cNvPr id="103"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03</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mc:AlternateContent xmlns:mc="http://schemas.openxmlformats.org/markup-compatibility/2006">
    <mc:Choice xmlns:p14="http://schemas.microsoft.com/office/powerpoint/2010/main" Requires="p14">
      <p:transition spd="slow" p14:dur="1200" advClick="0" advTm="2435">
        <p14:prism/>
      </p:transition>
    </mc:Choice>
    <mc:Fallback>
      <p:transition spd="slow" advClick="0" advTm="2435">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nodeType="afterGroup">
                            <p:stCondLst>
                              <p:cond delay="600"/>
                            </p:stCondLst>
                            <p:childTnLst>
                              <p:par>
                                <p:cTn id="9" presetID="53" presetClass="entr" presetSubtype="0"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nodeType="afterGroup">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6668E9-B9B5-4144-94C1-D17E66670C4B}"/>
              </a:ext>
            </a:extLst>
          </p:cNvPr>
          <p:cNvSpPr txBox="1"/>
          <p:nvPr/>
        </p:nvSpPr>
        <p:spPr>
          <a:xfrm>
            <a:off x="514830" y="345782"/>
            <a:ext cx="2996773" cy="369332"/>
          </a:xfrm>
          <a:prstGeom prst="rect">
            <a:avLst/>
          </a:prstGeom>
          <a:noFill/>
        </p:spPr>
        <p:txBody>
          <a:bodyPr wrap="square" rtlCol="0">
            <a:spAutoFit/>
          </a:bodyPr>
          <a:lstStyle/>
          <a:p>
            <a:r>
              <a:rPr lang="zh-CN" altLang="en-US" sz="1800" dirty="0"/>
              <a:t>历代模型总结</a:t>
            </a:r>
          </a:p>
        </p:txBody>
      </p:sp>
      <p:sp>
        <p:nvSpPr>
          <p:cNvPr id="3" name="文本框 2">
            <a:extLst>
              <a:ext uri="{FF2B5EF4-FFF2-40B4-BE49-F238E27FC236}">
                <a16:creationId xmlns:a16="http://schemas.microsoft.com/office/drawing/2014/main" id="{29EC85E9-F24B-4C6D-9DC7-8994A342ED4E}"/>
              </a:ext>
            </a:extLst>
          </p:cNvPr>
          <p:cNvSpPr txBox="1"/>
          <p:nvPr/>
        </p:nvSpPr>
        <p:spPr>
          <a:xfrm>
            <a:off x="622407" y="875980"/>
            <a:ext cx="2627939" cy="4049486"/>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BDA2CC7A-5C5D-425C-B316-2A6684D5A29C}"/>
              </a:ext>
            </a:extLst>
          </p:cNvPr>
          <p:cNvSpPr txBox="1"/>
          <p:nvPr/>
        </p:nvSpPr>
        <p:spPr>
          <a:xfrm>
            <a:off x="622407" y="952820"/>
            <a:ext cx="3672968" cy="4401205"/>
          </a:xfrm>
          <a:prstGeom prst="rect">
            <a:avLst/>
          </a:prstGeom>
          <a:noFill/>
        </p:spPr>
        <p:txBody>
          <a:bodyPr wrap="square" rtlCol="0">
            <a:spAutoFit/>
          </a:bodyPr>
          <a:lstStyle/>
          <a:p>
            <a:pPr lvl="0"/>
            <a:r>
              <a:rPr lang="en-US" altLang="zh-CN" dirty="0">
                <a:solidFill>
                  <a:srgbClr val="FF0000"/>
                </a:solidFill>
              </a:rPr>
              <a:t>1</a:t>
            </a:r>
            <a:r>
              <a:rPr lang="en-US" altLang="zh-CN" dirty="0"/>
              <a:t>.model:baseline(3</a:t>
            </a:r>
            <a:r>
              <a:rPr lang="zh-CN" altLang="zh-CN" dirty="0"/>
              <a:t>层</a:t>
            </a:r>
            <a:r>
              <a:rPr lang="en-US" altLang="zh-CN" dirty="0"/>
              <a:t>FC) loss(</a:t>
            </a:r>
            <a:r>
              <a:rPr lang="zh-CN" altLang="zh-CN" dirty="0"/>
              <a:t>经典</a:t>
            </a:r>
            <a:r>
              <a:rPr lang="en-US" altLang="zh-CN" dirty="0"/>
              <a:t>loss)(mean l2)</a:t>
            </a:r>
            <a:endParaRPr lang="zh-CN" altLang="zh-CN" dirty="0"/>
          </a:p>
          <a:p>
            <a:r>
              <a:rPr lang="zh-CN" altLang="zh-CN" dirty="0"/>
              <a:t>效果</a:t>
            </a:r>
            <a:r>
              <a:rPr lang="en-US" altLang="zh-CN" dirty="0"/>
              <a:t>56.4 0.9118(</a:t>
            </a:r>
            <a:r>
              <a:rPr lang="zh-CN" altLang="zh-CN" dirty="0"/>
              <a:t>分别最优的结果</a:t>
            </a:r>
            <a:r>
              <a:rPr lang="en-US" altLang="zh-CN" dirty="0"/>
              <a:t>) </a:t>
            </a:r>
            <a:endParaRPr lang="zh-CN" altLang="zh-CN" dirty="0"/>
          </a:p>
          <a:p>
            <a:r>
              <a:rPr lang="zh-CN" altLang="zh-CN" dirty="0"/>
              <a:t>上传结果 </a:t>
            </a:r>
            <a:r>
              <a:rPr lang="en-US" altLang="zh-CN" dirty="0"/>
              <a:t>39.8(</a:t>
            </a:r>
            <a:r>
              <a:rPr lang="zh-CN" altLang="zh-CN" dirty="0"/>
              <a:t>历代最优的</a:t>
            </a:r>
            <a:r>
              <a:rPr lang="en-US" altLang="zh-CN" dirty="0"/>
              <a:t>rank) 0.959</a:t>
            </a:r>
            <a:endParaRPr lang="zh-CN" altLang="zh-CN" dirty="0"/>
          </a:p>
          <a:p>
            <a:r>
              <a:rPr lang="zh-CN" altLang="zh-CN" dirty="0"/>
              <a:t>作用</a:t>
            </a:r>
            <a:r>
              <a:rPr lang="en-US" altLang="zh-CN" dirty="0"/>
              <a:t>:</a:t>
            </a:r>
            <a:r>
              <a:rPr lang="zh-CN" altLang="zh-CN" dirty="0"/>
              <a:t>长期作为模型融合的低</a:t>
            </a:r>
            <a:r>
              <a:rPr lang="en-US" altLang="zh-CN" dirty="0"/>
              <a:t>rank</a:t>
            </a:r>
            <a:r>
              <a:rPr lang="zh-CN" altLang="zh-CN" dirty="0"/>
              <a:t>部分</a:t>
            </a:r>
          </a:p>
          <a:p>
            <a:pPr lvl="0"/>
            <a:r>
              <a:rPr lang="en-US" altLang="zh-CN" dirty="0">
                <a:solidFill>
                  <a:srgbClr val="FF0000"/>
                </a:solidFill>
              </a:rPr>
              <a:t>2.</a:t>
            </a:r>
            <a:r>
              <a:rPr lang="en-US" altLang="zh-CN" dirty="0"/>
              <a:t>model:baseline(3</a:t>
            </a:r>
            <a:r>
              <a:rPr lang="zh-CN" altLang="zh-CN" dirty="0"/>
              <a:t>层</a:t>
            </a:r>
            <a:r>
              <a:rPr lang="en-US" altLang="zh-CN" dirty="0"/>
              <a:t>FC) loss(</a:t>
            </a:r>
            <a:r>
              <a:rPr lang="zh-CN" altLang="zh-CN" dirty="0"/>
              <a:t>自己的针对惩罚</a:t>
            </a:r>
            <a:r>
              <a:rPr lang="en-US" altLang="zh-CN" dirty="0"/>
              <a:t>loss )(l2 + </a:t>
            </a:r>
            <a:r>
              <a:rPr lang="zh-CN" altLang="zh-CN" dirty="0"/>
              <a:t>单独惩罚</a:t>
            </a:r>
            <a:r>
              <a:rPr lang="en-US" altLang="zh-CN" dirty="0"/>
              <a:t>)</a:t>
            </a:r>
            <a:endParaRPr lang="zh-CN" altLang="zh-CN" dirty="0"/>
          </a:p>
          <a:p>
            <a:r>
              <a:rPr lang="zh-CN" altLang="zh-CN" dirty="0"/>
              <a:t>效果 </a:t>
            </a:r>
            <a:r>
              <a:rPr lang="en-US" altLang="zh-CN" dirty="0"/>
              <a:t>67.6 0.978</a:t>
            </a:r>
            <a:endParaRPr lang="zh-CN" altLang="zh-CN" dirty="0"/>
          </a:p>
          <a:p>
            <a:r>
              <a:rPr lang="zh-CN" altLang="zh-CN" dirty="0"/>
              <a:t>上传结果 </a:t>
            </a:r>
            <a:r>
              <a:rPr lang="en-US" altLang="zh-CN" dirty="0"/>
              <a:t>50 0.991(</a:t>
            </a:r>
            <a:r>
              <a:rPr lang="zh-CN" altLang="zh-CN" dirty="0"/>
              <a:t>历代最优</a:t>
            </a:r>
            <a:r>
              <a:rPr lang="en-US" altLang="zh-CN" dirty="0" err="1"/>
              <a:t>ontime</a:t>
            </a:r>
            <a:r>
              <a:rPr lang="en-US" altLang="zh-CN" dirty="0"/>
              <a:t>)</a:t>
            </a:r>
            <a:endParaRPr lang="zh-CN" altLang="zh-CN" dirty="0"/>
          </a:p>
          <a:p>
            <a:r>
              <a:rPr lang="zh-CN" altLang="zh-CN" dirty="0"/>
              <a:t>作用</a:t>
            </a:r>
            <a:r>
              <a:rPr lang="en-US" altLang="zh-CN" dirty="0"/>
              <a:t>:</a:t>
            </a:r>
            <a:r>
              <a:rPr lang="zh-CN" altLang="zh-CN" dirty="0"/>
              <a:t>初期作为高</a:t>
            </a:r>
            <a:r>
              <a:rPr lang="en-US" altLang="zh-CN" dirty="0" err="1"/>
              <a:t>ontime</a:t>
            </a:r>
            <a:r>
              <a:rPr lang="zh-CN" altLang="zh-CN" dirty="0"/>
              <a:t>的部分</a:t>
            </a:r>
          </a:p>
          <a:p>
            <a:r>
              <a:rPr lang="zh-CN" altLang="zh-CN" dirty="0"/>
              <a:t>后期作为调整惩罚系数的主流</a:t>
            </a:r>
            <a:r>
              <a:rPr lang="en-US" altLang="zh-CN" dirty="0"/>
              <a:t>loss</a:t>
            </a:r>
            <a:endParaRPr lang="zh-CN" altLang="zh-CN" dirty="0"/>
          </a:p>
          <a:p>
            <a:pPr lvl="0"/>
            <a:r>
              <a:rPr lang="en-US" altLang="zh-CN" dirty="0">
                <a:solidFill>
                  <a:srgbClr val="FF0000"/>
                </a:solidFill>
              </a:rPr>
              <a:t>3.</a:t>
            </a:r>
            <a:r>
              <a:rPr lang="en-US" altLang="zh-CN" dirty="0"/>
              <a:t>model:pro_baseline(9</a:t>
            </a:r>
            <a:r>
              <a:rPr lang="zh-CN" altLang="zh-CN" dirty="0"/>
              <a:t>层</a:t>
            </a:r>
            <a:r>
              <a:rPr lang="en-US" altLang="zh-CN" dirty="0"/>
              <a:t>FC),loss(</a:t>
            </a:r>
            <a:r>
              <a:rPr lang="zh-CN" altLang="zh-CN" dirty="0"/>
              <a:t>自己的针对惩罚</a:t>
            </a:r>
            <a:r>
              <a:rPr lang="en-US" altLang="zh-CN" dirty="0"/>
              <a:t>loss)</a:t>
            </a:r>
            <a:endParaRPr lang="zh-CN" altLang="zh-CN" dirty="0"/>
          </a:p>
          <a:p>
            <a:r>
              <a:rPr lang="zh-CN" altLang="zh-CN" dirty="0"/>
              <a:t>效果</a:t>
            </a:r>
            <a:r>
              <a:rPr lang="en-US" altLang="zh-CN" dirty="0"/>
              <a:t>: 64 0.977(</a:t>
            </a:r>
            <a:r>
              <a:rPr lang="zh-CN" altLang="zh-CN" dirty="0"/>
              <a:t>调整</a:t>
            </a:r>
            <a:r>
              <a:rPr lang="en-US" altLang="zh-CN" dirty="0"/>
              <a:t>loss</a:t>
            </a:r>
            <a:r>
              <a:rPr lang="zh-CN" altLang="zh-CN" dirty="0"/>
              <a:t>惩罚系数之后</a:t>
            </a:r>
            <a:r>
              <a:rPr lang="en-US" altLang="zh-CN" dirty="0"/>
              <a:t>)</a:t>
            </a:r>
            <a:endParaRPr lang="zh-CN" altLang="zh-CN" dirty="0"/>
          </a:p>
          <a:p>
            <a:r>
              <a:rPr lang="zh-CN" altLang="zh-CN" dirty="0"/>
              <a:t>上传结果</a:t>
            </a:r>
            <a:r>
              <a:rPr lang="en-US" altLang="zh-CN" dirty="0"/>
              <a:t>:46.6 0.982</a:t>
            </a:r>
            <a:endParaRPr lang="zh-CN" altLang="zh-CN" dirty="0"/>
          </a:p>
          <a:p>
            <a:r>
              <a:rPr lang="zh-CN" altLang="zh-CN" dirty="0"/>
              <a:t>作用</a:t>
            </a:r>
            <a:r>
              <a:rPr lang="en-US" altLang="zh-CN" dirty="0"/>
              <a:t>:</a:t>
            </a:r>
            <a:r>
              <a:rPr lang="zh-CN" altLang="zh-CN" dirty="0"/>
              <a:t>后期作为模型融合的辅助文件</a:t>
            </a:r>
            <a:r>
              <a:rPr lang="en-US" altLang="zh-CN" dirty="0"/>
              <a:t>3,</a:t>
            </a:r>
            <a:r>
              <a:rPr lang="zh-CN" altLang="zh-CN" dirty="0"/>
              <a:t>也是直到最后最有希望的模型</a:t>
            </a:r>
          </a:p>
          <a:p>
            <a:r>
              <a:rPr lang="zh-CN" altLang="zh-CN" dirty="0"/>
              <a:t>缺点</a:t>
            </a:r>
            <a:r>
              <a:rPr lang="en-US" altLang="zh-CN" dirty="0"/>
              <a:t>:</a:t>
            </a:r>
            <a:r>
              <a:rPr lang="zh-CN" altLang="zh-CN" dirty="0"/>
              <a:t>由于层数的加深</a:t>
            </a:r>
            <a:r>
              <a:rPr lang="en-US" altLang="zh-CN" dirty="0"/>
              <a:t>,</a:t>
            </a:r>
            <a:r>
              <a:rPr lang="zh-CN" altLang="zh-CN" dirty="0"/>
              <a:t>会产生梯度爆炸和梯度消失的问题</a:t>
            </a:r>
          </a:p>
          <a:p>
            <a:endParaRPr lang="zh-CN" altLang="en-US" dirty="0"/>
          </a:p>
        </p:txBody>
      </p:sp>
      <p:sp>
        <p:nvSpPr>
          <p:cNvPr id="5" name="文本框 4">
            <a:extLst>
              <a:ext uri="{FF2B5EF4-FFF2-40B4-BE49-F238E27FC236}">
                <a16:creationId xmlns:a16="http://schemas.microsoft.com/office/drawing/2014/main" id="{92D97BD7-2621-425F-963B-970ABC377601}"/>
              </a:ext>
            </a:extLst>
          </p:cNvPr>
          <p:cNvSpPr txBox="1"/>
          <p:nvPr/>
        </p:nvSpPr>
        <p:spPr>
          <a:xfrm>
            <a:off x="4572000" y="0"/>
            <a:ext cx="4402949" cy="5693866"/>
          </a:xfrm>
          <a:prstGeom prst="rect">
            <a:avLst/>
          </a:prstGeom>
          <a:noFill/>
        </p:spPr>
        <p:txBody>
          <a:bodyPr wrap="square" rtlCol="0">
            <a:spAutoFit/>
          </a:bodyPr>
          <a:lstStyle/>
          <a:p>
            <a:pPr lvl="0"/>
            <a:r>
              <a:rPr lang="en-US" altLang="zh-CN" dirty="0">
                <a:solidFill>
                  <a:srgbClr val="FF0000"/>
                </a:solidFill>
              </a:rPr>
              <a:t>4.</a:t>
            </a:r>
            <a:r>
              <a:rPr lang="en-US" altLang="zh-CN" dirty="0"/>
              <a:t>model:pro_base(9</a:t>
            </a:r>
            <a:r>
              <a:rPr lang="zh-CN" altLang="zh-CN" dirty="0"/>
              <a:t>层</a:t>
            </a:r>
            <a:r>
              <a:rPr lang="en-US" altLang="zh-CN" dirty="0"/>
              <a:t>),loss(</a:t>
            </a:r>
            <a:r>
              <a:rPr lang="zh-CN" altLang="zh-CN" dirty="0"/>
              <a:t>自己的针对惩罚</a:t>
            </a:r>
            <a:r>
              <a:rPr lang="en-US" altLang="zh-CN" dirty="0"/>
              <a:t> smoothl2)</a:t>
            </a:r>
            <a:endParaRPr lang="zh-CN" altLang="zh-CN" dirty="0"/>
          </a:p>
          <a:p>
            <a:r>
              <a:rPr lang="zh-CN" altLang="zh-CN" dirty="0"/>
              <a:t>效果</a:t>
            </a:r>
            <a:r>
              <a:rPr lang="en-US" altLang="zh-CN" dirty="0"/>
              <a:t>:56.40 0.811(</a:t>
            </a:r>
            <a:r>
              <a:rPr lang="zh-CN" altLang="zh-CN" dirty="0"/>
              <a:t>无惩罚系数</a:t>
            </a:r>
            <a:r>
              <a:rPr lang="en-US" altLang="zh-CN" dirty="0"/>
              <a:t>),64.40,0.981(</a:t>
            </a:r>
            <a:r>
              <a:rPr lang="zh-CN" altLang="en-US" dirty="0"/>
              <a:t>有</a:t>
            </a:r>
            <a:r>
              <a:rPr lang="zh-CN" altLang="zh-CN" dirty="0"/>
              <a:t>惩罚系数</a:t>
            </a:r>
            <a:r>
              <a:rPr lang="en-US" altLang="zh-CN" dirty="0"/>
              <a:t>)</a:t>
            </a:r>
            <a:endParaRPr lang="zh-CN" altLang="zh-CN" dirty="0"/>
          </a:p>
          <a:p>
            <a:r>
              <a:rPr lang="zh-CN" altLang="zh-CN" dirty="0"/>
              <a:t>上传结果</a:t>
            </a:r>
            <a:r>
              <a:rPr lang="en-US" altLang="zh-CN" dirty="0"/>
              <a:t>:46.6 0.982 40.04 0.953</a:t>
            </a:r>
            <a:endParaRPr lang="zh-CN" altLang="zh-CN" dirty="0"/>
          </a:p>
          <a:p>
            <a:r>
              <a:rPr lang="zh-CN" altLang="zh-CN" dirty="0"/>
              <a:t>作用</a:t>
            </a:r>
            <a:r>
              <a:rPr lang="en-US" altLang="zh-CN" dirty="0"/>
              <a:t>:</a:t>
            </a:r>
            <a:r>
              <a:rPr lang="zh-CN" altLang="zh-CN" dirty="0"/>
              <a:t>作为后期高</a:t>
            </a:r>
            <a:r>
              <a:rPr lang="en-US" altLang="zh-CN" dirty="0" err="1"/>
              <a:t>ontime</a:t>
            </a:r>
            <a:r>
              <a:rPr lang="zh-CN" altLang="zh-CN" dirty="0"/>
              <a:t>的候补之一</a:t>
            </a:r>
          </a:p>
          <a:p>
            <a:r>
              <a:rPr lang="zh-CN" altLang="zh-CN" dirty="0"/>
              <a:t>缺点</a:t>
            </a:r>
            <a:r>
              <a:rPr lang="en-US" altLang="zh-CN" dirty="0"/>
              <a:t>:</a:t>
            </a:r>
            <a:r>
              <a:rPr lang="zh-CN" altLang="zh-CN" dirty="0"/>
              <a:t>能解决梯度消失</a:t>
            </a:r>
            <a:r>
              <a:rPr lang="en-US" altLang="zh-CN" dirty="0"/>
              <a:t>,</a:t>
            </a:r>
            <a:r>
              <a:rPr lang="zh-CN" altLang="zh-CN" dirty="0"/>
              <a:t>但是无法解决梯度爆炸</a:t>
            </a:r>
          </a:p>
          <a:p>
            <a:pPr lvl="0"/>
            <a:r>
              <a:rPr lang="en-US" altLang="zh-CN" dirty="0">
                <a:solidFill>
                  <a:srgbClr val="FF0000"/>
                </a:solidFill>
              </a:rPr>
              <a:t>5</a:t>
            </a:r>
            <a:r>
              <a:rPr lang="en-US" altLang="zh-CN" dirty="0"/>
              <a:t>.</a:t>
            </a:r>
            <a:r>
              <a:rPr lang="zh-CN" altLang="zh-CN" dirty="0"/>
              <a:t>加入卷积网络</a:t>
            </a:r>
            <a:r>
              <a:rPr lang="en-US" altLang="zh-CN" dirty="0"/>
              <a:t>(3</a:t>
            </a:r>
            <a:r>
              <a:rPr lang="zh-CN" altLang="zh-CN" dirty="0"/>
              <a:t>层卷积网络</a:t>
            </a:r>
            <a:r>
              <a:rPr lang="en-US" altLang="zh-CN" dirty="0"/>
              <a:t>, 9</a:t>
            </a:r>
            <a:r>
              <a:rPr lang="zh-CN" altLang="zh-CN" dirty="0"/>
              <a:t>层</a:t>
            </a:r>
            <a:r>
              <a:rPr lang="en-US" altLang="zh-CN" dirty="0"/>
              <a:t>FC),</a:t>
            </a:r>
            <a:r>
              <a:rPr lang="zh-CN" altLang="zh-CN" dirty="0"/>
              <a:t>针对惩罚</a:t>
            </a:r>
            <a:r>
              <a:rPr lang="en-US" altLang="zh-CN" dirty="0"/>
              <a:t>loss</a:t>
            </a:r>
            <a:endParaRPr lang="zh-CN" altLang="zh-CN" dirty="0"/>
          </a:p>
          <a:p>
            <a:r>
              <a:rPr lang="zh-CN" altLang="zh-CN" dirty="0"/>
              <a:t>效果</a:t>
            </a:r>
            <a:r>
              <a:rPr lang="en-US" altLang="zh-CN" dirty="0"/>
              <a:t>:73.2 0.991</a:t>
            </a:r>
            <a:endParaRPr lang="zh-CN" altLang="zh-CN" dirty="0"/>
          </a:p>
          <a:p>
            <a:r>
              <a:rPr lang="en-US" altLang="zh-CN" dirty="0">
                <a:solidFill>
                  <a:srgbClr val="FF0000"/>
                </a:solidFill>
              </a:rPr>
              <a:t>6</a:t>
            </a:r>
            <a:r>
              <a:rPr lang="en-US" altLang="zh-CN" dirty="0"/>
              <a:t>.</a:t>
            </a:r>
            <a:r>
              <a:rPr lang="zh-CN" altLang="zh-CN" dirty="0"/>
              <a:t>经过</a:t>
            </a:r>
            <a:r>
              <a:rPr lang="en-US" altLang="zh-CN" dirty="0"/>
              <a:t>loss</a:t>
            </a:r>
            <a:r>
              <a:rPr lang="zh-CN" altLang="zh-CN" dirty="0"/>
              <a:t>惩罚系数降低后</a:t>
            </a:r>
            <a:r>
              <a:rPr lang="en-US" altLang="zh-CN" dirty="0"/>
              <a:t>,</a:t>
            </a:r>
            <a:r>
              <a:rPr lang="zh-CN" altLang="zh-CN" dirty="0"/>
              <a:t>使用新的</a:t>
            </a:r>
            <a:r>
              <a:rPr lang="en-US" altLang="zh-CN" dirty="0"/>
              <a:t>loss</a:t>
            </a:r>
            <a:r>
              <a:rPr lang="zh-CN" altLang="zh-CN" dirty="0"/>
              <a:t>计算方法</a:t>
            </a:r>
            <a:r>
              <a:rPr lang="en-US" altLang="zh-CN" dirty="0"/>
              <a:t>(log(2+exp(abs(x[</a:t>
            </a:r>
            <a:r>
              <a:rPr lang="en-US" altLang="zh-CN" dirty="0" err="1"/>
              <a:t>i</a:t>
            </a:r>
            <a:r>
              <a:rPr lang="en-US" altLang="zh-CN" dirty="0"/>
              <a:t>]-y[</a:t>
            </a:r>
            <a:r>
              <a:rPr lang="en-US" altLang="zh-CN" dirty="0" err="1"/>
              <a:t>i</a:t>
            </a:r>
            <a:r>
              <a:rPr lang="en-US" altLang="zh-CN" dirty="0"/>
              <a:t>]))))</a:t>
            </a:r>
            <a:endParaRPr lang="zh-CN" altLang="zh-CN" dirty="0"/>
          </a:p>
          <a:p>
            <a:r>
              <a:rPr lang="zh-CN" altLang="zh-CN" dirty="0"/>
              <a:t>效果</a:t>
            </a:r>
            <a:r>
              <a:rPr lang="en-US" altLang="zh-CN" dirty="0"/>
              <a:t>62.5 0.966</a:t>
            </a:r>
            <a:endParaRPr lang="zh-CN" altLang="zh-CN" dirty="0"/>
          </a:p>
          <a:p>
            <a:r>
              <a:rPr lang="zh-CN" altLang="zh-CN" dirty="0"/>
              <a:t>长传结果</a:t>
            </a:r>
            <a:r>
              <a:rPr lang="en-US" altLang="zh-CN" dirty="0"/>
              <a:t>:44.2 0.973</a:t>
            </a:r>
            <a:endParaRPr lang="zh-CN" altLang="zh-CN" dirty="0"/>
          </a:p>
          <a:p>
            <a:pPr lvl="0"/>
            <a:r>
              <a:rPr lang="en-US" altLang="zh-CN" dirty="0">
                <a:solidFill>
                  <a:srgbClr val="FF0000"/>
                </a:solidFill>
              </a:rPr>
              <a:t>7</a:t>
            </a:r>
            <a:r>
              <a:rPr lang="en-US" altLang="zh-CN" dirty="0"/>
              <a:t>.</a:t>
            </a:r>
            <a:r>
              <a:rPr lang="zh-CN" altLang="zh-CN" dirty="0"/>
              <a:t>加入卷积的残差网络</a:t>
            </a:r>
            <a:r>
              <a:rPr lang="en-US" altLang="zh-CN" dirty="0"/>
              <a:t>:</a:t>
            </a:r>
            <a:endParaRPr lang="zh-CN" altLang="zh-CN" dirty="0"/>
          </a:p>
          <a:p>
            <a:r>
              <a:rPr lang="zh-CN" altLang="zh-CN" dirty="0"/>
              <a:t>效果</a:t>
            </a:r>
            <a:r>
              <a:rPr lang="en-US" altLang="zh-CN" dirty="0"/>
              <a:t>:93.5 0.87</a:t>
            </a:r>
            <a:endParaRPr lang="zh-CN" altLang="zh-CN" dirty="0"/>
          </a:p>
          <a:p>
            <a:r>
              <a:rPr lang="en-US" altLang="zh-CN" dirty="0"/>
              <a:t>…</a:t>
            </a:r>
            <a:endParaRPr lang="zh-CN" altLang="zh-CN" dirty="0"/>
          </a:p>
          <a:p>
            <a:pPr lvl="0"/>
            <a:r>
              <a:rPr lang="en-US" altLang="zh-CN" dirty="0">
                <a:solidFill>
                  <a:srgbClr val="FF0000"/>
                </a:solidFill>
              </a:rPr>
              <a:t>9</a:t>
            </a:r>
            <a:r>
              <a:rPr lang="en-US" altLang="zh-CN" dirty="0"/>
              <a:t>.</a:t>
            </a:r>
            <a:r>
              <a:rPr lang="zh-CN" altLang="zh-CN" dirty="0"/>
              <a:t>加入残差的</a:t>
            </a:r>
            <a:r>
              <a:rPr lang="en-US" altLang="zh-CN" dirty="0"/>
              <a:t>FC</a:t>
            </a:r>
            <a:r>
              <a:rPr lang="zh-CN" altLang="zh-CN" dirty="0"/>
              <a:t>网络</a:t>
            </a:r>
          </a:p>
          <a:p>
            <a:r>
              <a:rPr lang="zh-CN" altLang="zh-CN" dirty="0"/>
              <a:t>效果</a:t>
            </a:r>
            <a:r>
              <a:rPr lang="en-US" altLang="zh-CN" dirty="0"/>
              <a:t>:66.6 0.966</a:t>
            </a:r>
            <a:endParaRPr lang="zh-CN" altLang="zh-CN" dirty="0"/>
          </a:p>
          <a:p>
            <a:r>
              <a:rPr lang="en-US" altLang="zh-CN" dirty="0"/>
              <a:t>…</a:t>
            </a:r>
            <a:endParaRPr lang="zh-CN" altLang="zh-CN" dirty="0"/>
          </a:p>
          <a:p>
            <a:pPr lvl="0"/>
            <a:r>
              <a:rPr lang="en-US" altLang="zh-CN" dirty="0">
                <a:solidFill>
                  <a:srgbClr val="FF0000"/>
                </a:solidFill>
              </a:rPr>
              <a:t>9</a:t>
            </a:r>
            <a:r>
              <a:rPr lang="en-US" altLang="zh-CN" dirty="0"/>
              <a:t>.Day</a:t>
            </a:r>
            <a:r>
              <a:rPr lang="zh-CN" altLang="zh-CN" dirty="0"/>
              <a:t>和</a:t>
            </a:r>
            <a:r>
              <a:rPr lang="en-US" altLang="zh-CN" dirty="0"/>
              <a:t>hour</a:t>
            </a:r>
            <a:r>
              <a:rPr lang="zh-CN" altLang="zh-CN" dirty="0"/>
              <a:t>分开训练</a:t>
            </a:r>
            <a:r>
              <a:rPr lang="en-US" altLang="zh-CN" dirty="0"/>
              <a:t>:</a:t>
            </a:r>
            <a:endParaRPr lang="zh-CN" altLang="zh-CN" dirty="0"/>
          </a:p>
          <a:p>
            <a:r>
              <a:rPr lang="zh-CN" altLang="zh-CN" dirty="0"/>
              <a:t>效果</a:t>
            </a:r>
            <a:r>
              <a:rPr lang="en-US" altLang="zh-CN" dirty="0"/>
              <a:t>:70.4 0.918</a:t>
            </a:r>
            <a:endParaRPr lang="zh-CN" altLang="zh-CN" dirty="0"/>
          </a:p>
          <a:p>
            <a:r>
              <a:rPr lang="en-US" altLang="zh-CN" dirty="0"/>
              <a:t>…</a:t>
            </a:r>
            <a:endParaRPr lang="zh-CN" altLang="zh-CN" dirty="0"/>
          </a:p>
          <a:p>
            <a:r>
              <a:rPr lang="en-US" altLang="zh-CN" dirty="0">
                <a:solidFill>
                  <a:srgbClr val="FF0000"/>
                </a:solidFill>
              </a:rPr>
              <a:t>10</a:t>
            </a:r>
            <a:r>
              <a:rPr lang="en-US" altLang="zh-CN" dirty="0"/>
              <a:t>.  </a:t>
            </a:r>
            <a:r>
              <a:rPr lang="zh-CN" altLang="zh-CN" dirty="0"/>
              <a:t>使用走件时间的双层网络训练</a:t>
            </a:r>
            <a:r>
              <a:rPr lang="en-US" altLang="zh-CN" dirty="0"/>
              <a:t>:</a:t>
            </a:r>
            <a:endParaRPr lang="zh-CN" altLang="zh-CN" dirty="0"/>
          </a:p>
          <a:p>
            <a:r>
              <a:rPr lang="en-US" altLang="zh-CN" dirty="0"/>
              <a:t>	</a:t>
            </a:r>
            <a:r>
              <a:rPr lang="zh-CN" altLang="zh-CN" dirty="0"/>
              <a:t>效果</a:t>
            </a:r>
            <a:r>
              <a:rPr lang="en-US" altLang="zh-CN" dirty="0"/>
              <a:t>:67.6 0.87</a:t>
            </a:r>
            <a:endParaRPr lang="zh-CN" altLang="zh-CN" dirty="0"/>
          </a:p>
          <a:p>
            <a:r>
              <a:rPr lang="en-US" altLang="zh-CN" dirty="0"/>
              <a:t>	…</a:t>
            </a:r>
            <a:endParaRPr lang="zh-CN" altLang="zh-CN" dirty="0"/>
          </a:p>
          <a:p>
            <a:endParaRPr lang="zh-CN" altLang="en-US" dirty="0"/>
          </a:p>
        </p:txBody>
      </p:sp>
    </p:spTree>
    <p:extLst>
      <p:ext uri="{BB962C8B-B14F-4D97-AF65-F5344CB8AC3E}">
        <p14:creationId xmlns:p14="http://schemas.microsoft.com/office/powerpoint/2010/main" val="1855809192"/>
      </p:ext>
    </p:extLst>
  </p:cSld>
  <p:clrMapOvr>
    <a:masterClrMapping/>
  </p:clrMapOvr>
  <p:transition spd="slow" advClick="0" advTm="4239">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A70592-04EF-45D2-B58A-3DA48CC83B7D}"/>
              </a:ext>
            </a:extLst>
          </p:cNvPr>
          <p:cNvSpPr txBox="1"/>
          <p:nvPr/>
        </p:nvSpPr>
        <p:spPr>
          <a:xfrm>
            <a:off x="1071349" y="1241946"/>
            <a:ext cx="6741994" cy="1815882"/>
          </a:xfrm>
          <a:prstGeom prst="rect">
            <a:avLst/>
          </a:prstGeom>
          <a:noFill/>
        </p:spPr>
        <p:txBody>
          <a:bodyPr wrap="square" rtlCol="0">
            <a:spAutoFit/>
          </a:bodyPr>
          <a:lstStyle/>
          <a:p>
            <a:r>
              <a:rPr lang="zh-CN" altLang="en-US" dirty="0"/>
              <a:t>之前都是初赛的训练数据，复赛的话由于队员都比较忙和服务器资源紧张，也仅仅是将初赛的模型跑了一个</a:t>
            </a:r>
            <a:r>
              <a:rPr lang="en-US" altLang="zh-CN" dirty="0"/>
              <a:t>epoch</a:t>
            </a:r>
            <a:r>
              <a:rPr lang="zh-CN" altLang="en-US" dirty="0"/>
              <a:t>，也是一个遗憾。但是我们的模型泛化性还不错。</a:t>
            </a:r>
            <a:endParaRPr lang="en-US" altLang="zh-CN" dirty="0"/>
          </a:p>
          <a:p>
            <a:endParaRPr lang="en-US" altLang="zh-CN" dirty="0"/>
          </a:p>
          <a:p>
            <a:r>
              <a:rPr lang="en-US" altLang="zh-CN" dirty="0"/>
              <a:t>Baseline+</a:t>
            </a:r>
            <a:r>
              <a:rPr lang="zh-CN" altLang="en-US" dirty="0"/>
              <a:t>数据增广</a:t>
            </a:r>
            <a:r>
              <a:rPr lang="en-US" altLang="zh-CN" dirty="0"/>
              <a:t>+6</a:t>
            </a:r>
            <a:r>
              <a:rPr lang="zh-CN" altLang="en-US" dirty="0"/>
              <a:t>（</a:t>
            </a:r>
            <a:r>
              <a:rPr lang="en-US" altLang="zh-CN" dirty="0" err="1"/>
              <a:t>loss_day</a:t>
            </a:r>
            <a:r>
              <a:rPr lang="zh-CN" altLang="en-US" dirty="0"/>
              <a:t>的系数）  </a:t>
            </a:r>
            <a:r>
              <a:rPr lang="en-US" altLang="zh-CN" dirty="0"/>
              <a:t>64.32 0.998</a:t>
            </a:r>
          </a:p>
          <a:p>
            <a:r>
              <a:rPr lang="en-US" altLang="zh-CN" dirty="0"/>
              <a:t>Baseline+</a:t>
            </a:r>
            <a:r>
              <a:rPr lang="zh-CN" altLang="en-US" dirty="0"/>
              <a:t>数据增广</a:t>
            </a:r>
            <a:r>
              <a:rPr lang="en-US" altLang="zh-CN" dirty="0"/>
              <a:t>+6(</a:t>
            </a:r>
            <a:r>
              <a:rPr lang="en-US" altLang="zh-CN" dirty="0" err="1"/>
              <a:t>loss_day</a:t>
            </a:r>
            <a:r>
              <a:rPr lang="zh-CN" altLang="en-US" dirty="0"/>
              <a:t>的系数</a:t>
            </a:r>
            <a:r>
              <a:rPr lang="en-US" altLang="zh-CN" dirty="0"/>
              <a:t>)+smooth l2_loss(</a:t>
            </a:r>
            <a:r>
              <a:rPr lang="zh-CN" altLang="en-US" dirty="0"/>
              <a:t>消除迟到惩罚</a:t>
            </a:r>
            <a:r>
              <a:rPr lang="en-US" altLang="zh-CN" dirty="0"/>
              <a:t>) 50 0.975</a:t>
            </a:r>
          </a:p>
          <a:p>
            <a:endParaRPr lang="en-US" altLang="zh-CN" dirty="0"/>
          </a:p>
          <a:p>
            <a:r>
              <a:rPr lang="zh-CN" altLang="en-US" dirty="0"/>
              <a:t>以上都是在个人</a:t>
            </a:r>
            <a:r>
              <a:rPr lang="en-US" altLang="zh-CN" dirty="0"/>
              <a:t>PC</a:t>
            </a:r>
            <a:r>
              <a:rPr lang="zh-CN" altLang="en-US" dirty="0"/>
              <a:t>上的一个</a:t>
            </a:r>
            <a:r>
              <a:rPr lang="en-US" altLang="zh-CN" dirty="0"/>
              <a:t>epoch</a:t>
            </a:r>
            <a:r>
              <a:rPr lang="zh-CN" altLang="en-US" dirty="0"/>
              <a:t>的结果</a:t>
            </a:r>
            <a:r>
              <a:rPr lang="en-US" altLang="zh-CN" dirty="0"/>
              <a:t>,</a:t>
            </a:r>
            <a:r>
              <a:rPr lang="zh-CN" altLang="en-US" dirty="0"/>
              <a:t>最后也希望主办方能开放标准答案</a:t>
            </a:r>
            <a:r>
              <a:rPr lang="en-US" altLang="zh-CN" dirty="0"/>
              <a:t>,</a:t>
            </a:r>
            <a:r>
              <a:rPr lang="zh-CN" altLang="en-US" dirty="0"/>
              <a:t>我们也想看看模型最终的效果。</a:t>
            </a:r>
            <a:endParaRPr lang="en-US" altLang="zh-CN" dirty="0"/>
          </a:p>
        </p:txBody>
      </p:sp>
    </p:spTree>
    <p:extLst>
      <p:ext uri="{BB962C8B-B14F-4D97-AF65-F5344CB8AC3E}">
        <p14:creationId xmlns:p14="http://schemas.microsoft.com/office/powerpoint/2010/main" val="3494074747"/>
      </p:ext>
    </p:extLst>
  </p:cSld>
  <p:clrMapOvr>
    <a:masterClrMapping/>
  </p:clrMapOvr>
  <p:transition spd="slow" advClick="0" advTm="12332">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实验分析与总结</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04</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mc:AlternateContent xmlns:mc="http://schemas.openxmlformats.org/markup-compatibility/2006">
    <mc:Choice xmlns:p14="http://schemas.microsoft.com/office/powerpoint/2010/main" Requires="p14">
      <p:transition spd="slow" p14:dur="1600" advClick="0" advTm="2227">
        <p14:gallery dir="l"/>
      </p:transition>
    </mc:Choice>
    <mc:Fallback>
      <p:transition spd="slow" advClick="0" advTm="2227">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nodeType="afterGroup">
                            <p:stCondLst>
                              <p:cond delay="600"/>
                            </p:stCondLst>
                            <p:childTnLst>
                              <p:par>
                                <p:cTn id="9" presetID="53" presetClass="entr" presetSubtype="0"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nodeType="afterGroup">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Other_3"/>
          <p:cNvSpPr/>
          <p:nvPr/>
        </p:nvSpPr>
        <p:spPr>
          <a:xfrm>
            <a:off x="3842962" y="1406960"/>
            <a:ext cx="1281388" cy="1281388"/>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0" name="MH_Other_1"/>
          <p:cNvSpPr/>
          <p:nvPr/>
        </p:nvSpPr>
        <p:spPr>
          <a:xfrm>
            <a:off x="1540477" y="1618958"/>
            <a:ext cx="858110"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1" name="MH_Other_2"/>
          <p:cNvSpPr/>
          <p:nvPr/>
        </p:nvSpPr>
        <p:spPr>
          <a:xfrm>
            <a:off x="2671453" y="1618958"/>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2" name="MH_Other_3"/>
          <p:cNvSpPr/>
          <p:nvPr/>
        </p:nvSpPr>
        <p:spPr>
          <a:xfrm>
            <a:off x="5438466" y="1618958"/>
            <a:ext cx="856916"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3" name="MH_Other_4"/>
          <p:cNvSpPr/>
          <p:nvPr/>
        </p:nvSpPr>
        <p:spPr>
          <a:xfrm>
            <a:off x="6568684" y="1618958"/>
            <a:ext cx="857714" cy="85691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4" name="MH_Other_5"/>
          <p:cNvSpPr/>
          <p:nvPr/>
        </p:nvSpPr>
        <p:spPr>
          <a:xfrm>
            <a:off x="2361190" y="2202024"/>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0" name="MH_Other_6"/>
          <p:cNvSpPr/>
          <p:nvPr/>
        </p:nvSpPr>
        <p:spPr>
          <a:xfrm>
            <a:off x="3480377" y="1567299"/>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5" name="MH_Other_7"/>
          <p:cNvSpPr/>
          <p:nvPr/>
        </p:nvSpPr>
        <p:spPr>
          <a:xfrm>
            <a:off x="5131536" y="2199642"/>
            <a:ext cx="326824" cy="325626"/>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3" name="MH_Other_8"/>
          <p:cNvSpPr/>
          <p:nvPr/>
        </p:nvSpPr>
        <p:spPr>
          <a:xfrm>
            <a:off x="6259296" y="1579205"/>
            <a:ext cx="326824" cy="326822"/>
          </a:xfrm>
          <a:prstGeom prst="ellipse">
            <a:avLst/>
          </a:prstGeom>
          <a:solidFill>
            <a:srgbClr val="1B4367"/>
          </a:solidFill>
          <a:ln w="9525" cap="flat" cmpd="sng" algn="ctr">
            <a:noFill/>
            <a:prstDash val="solid"/>
            <a:miter lim="800000"/>
          </a:ln>
          <a:effectLst/>
        </p:spPr>
        <p:txBody>
          <a:bodyPr lIns="68580" tIns="34290" rIns="68580" bIns="34290" anchor="ctr"/>
          <a:lstStyle/>
          <a:p>
            <a:pPr algn="ctr">
              <a:defRPr/>
            </a:pPr>
            <a:endParaRPr lang="zh-CN" altLang="en-US" kern="0">
              <a:solidFill>
                <a:srgbClr val="482E2C"/>
              </a:solidFill>
              <a:cs typeface="+mn-ea"/>
              <a:sym typeface="+mn-lt"/>
            </a:endParaRPr>
          </a:p>
        </p:txBody>
      </p:sp>
      <p:sp>
        <p:nvSpPr>
          <p:cNvPr id="17" name="MH_Other_9"/>
          <p:cNvSpPr/>
          <p:nvPr/>
        </p:nvSpPr>
        <p:spPr bwMode="auto">
          <a:xfrm>
            <a:off x="1779746" y="1823578"/>
            <a:ext cx="442913" cy="401479"/>
          </a:xfrm>
          <a:custGeom>
            <a:avLst/>
            <a:gdLst>
              <a:gd name="T0" fmla="*/ 726341 w 2395538"/>
              <a:gd name="T1" fmla="*/ 2170112 h 2170112"/>
              <a:gd name="T2" fmla="*/ 1441768 w 2395538"/>
              <a:gd name="T3" fmla="*/ 728510 h 2170112"/>
              <a:gd name="T4" fmla="*/ 1885633 w 2395538"/>
              <a:gd name="T5" fmla="*/ 1143658 h 2170112"/>
              <a:gd name="T6" fmla="*/ 1870393 w 2395538"/>
              <a:gd name="T7" fmla="*/ 1187775 h 2170112"/>
              <a:gd name="T8" fmla="*/ 1824038 w 2395538"/>
              <a:gd name="T9" fmla="*/ 1209358 h 2170112"/>
              <a:gd name="T10" fmla="*/ 1774825 w 2395538"/>
              <a:gd name="T11" fmla="*/ 1196345 h 2170112"/>
              <a:gd name="T12" fmla="*/ 87630 w 2395538"/>
              <a:gd name="T13" fmla="*/ 1207136 h 2170112"/>
              <a:gd name="T14" fmla="*/ 36195 w 2395538"/>
              <a:gd name="T15" fmla="*/ 1203010 h 2170112"/>
              <a:gd name="T16" fmla="*/ 2540 w 2395538"/>
              <a:gd name="T17" fmla="*/ 1166510 h 2170112"/>
              <a:gd name="T18" fmla="*/ 7937 w 2395538"/>
              <a:gd name="T19" fmla="*/ 1121123 h 2170112"/>
              <a:gd name="T20" fmla="*/ 1968140 w 2395538"/>
              <a:gd name="T21" fmla="*/ 219388 h 2170112"/>
              <a:gd name="T22" fmla="*/ 2114413 w 2395538"/>
              <a:gd name="T23" fmla="*/ 243789 h 2170112"/>
              <a:gd name="T24" fmla="*/ 2240697 w 2395538"/>
              <a:gd name="T25" fmla="*/ 284667 h 2170112"/>
              <a:gd name="T26" fmla="*/ 2388557 w 2395538"/>
              <a:gd name="T27" fmla="*/ 355016 h 2170112"/>
              <a:gd name="T28" fmla="*/ 2336521 w 2395538"/>
              <a:gd name="T29" fmla="*/ 373079 h 2170112"/>
              <a:gd name="T30" fmla="*/ 2250533 w 2395538"/>
              <a:gd name="T31" fmla="*/ 415225 h 2170112"/>
              <a:gd name="T32" fmla="*/ 2138845 w 2395538"/>
              <a:gd name="T33" fmla="*/ 508390 h 2170112"/>
              <a:gd name="T34" fmla="*/ 2044926 w 2395538"/>
              <a:gd name="T35" fmla="*/ 621519 h 2170112"/>
              <a:gd name="T36" fmla="*/ 1960525 w 2395538"/>
              <a:gd name="T37" fmla="*/ 747006 h 2170112"/>
              <a:gd name="T38" fmla="*/ 1902777 w 2395538"/>
              <a:gd name="T39" fmla="*/ 803412 h 2170112"/>
              <a:gd name="T40" fmla="*/ 1832020 w 2395538"/>
              <a:gd name="T41" fmla="*/ 843974 h 2170112"/>
              <a:gd name="T42" fmla="*/ 1753013 w 2395538"/>
              <a:gd name="T43" fmla="*/ 868374 h 2170112"/>
              <a:gd name="T44" fmla="*/ 1568664 w 2395538"/>
              <a:gd name="T45" fmla="*/ 707079 h 2170112"/>
              <a:gd name="T46" fmla="*/ 1657507 w 2395538"/>
              <a:gd name="T47" fmla="*/ 590147 h 2170112"/>
              <a:gd name="T48" fmla="*/ 1736514 w 2395538"/>
              <a:gd name="T49" fmla="*/ 513143 h 2170112"/>
              <a:gd name="T50" fmla="*/ 1825674 w 2395538"/>
              <a:gd name="T51" fmla="*/ 448498 h 2170112"/>
              <a:gd name="T52" fmla="*/ 1925622 w 2395538"/>
              <a:gd name="T53" fmla="*/ 399381 h 2170112"/>
              <a:gd name="T54" fmla="*/ 2033820 w 2395538"/>
              <a:gd name="T55" fmla="*/ 369910 h 2170112"/>
              <a:gd name="T56" fmla="*/ 2147095 w 2395538"/>
              <a:gd name="T57" fmla="*/ 361671 h 2170112"/>
              <a:gd name="T58" fmla="*/ 2032234 w 2395538"/>
              <a:gd name="T59" fmla="*/ 356601 h 2170112"/>
              <a:gd name="T60" fmla="*/ 1917373 w 2395538"/>
              <a:gd name="T61" fmla="*/ 373713 h 2170112"/>
              <a:gd name="T62" fmla="*/ 1806953 w 2395538"/>
              <a:gd name="T63" fmla="*/ 412690 h 2170112"/>
              <a:gd name="T64" fmla="*/ 1703832 w 2395538"/>
              <a:gd name="T65" fmla="*/ 469730 h 2170112"/>
              <a:gd name="T66" fmla="*/ 1610230 w 2395538"/>
              <a:gd name="T67" fmla="*/ 542297 h 2170112"/>
              <a:gd name="T68" fmla="*/ 1526146 w 2395538"/>
              <a:gd name="T69" fmla="*/ 625638 h 2170112"/>
              <a:gd name="T70" fmla="*/ 1409381 w 2395538"/>
              <a:gd name="T71" fmla="*/ 589196 h 2170112"/>
              <a:gd name="T72" fmla="*/ 1430322 w 2395538"/>
              <a:gd name="T73" fmla="*/ 523601 h 2170112"/>
              <a:gd name="T74" fmla="*/ 1476648 w 2395538"/>
              <a:gd name="T75" fmla="*/ 444696 h 2170112"/>
              <a:gd name="T76" fmla="*/ 1541376 w 2395538"/>
              <a:gd name="T77" fmla="*/ 367375 h 2170112"/>
              <a:gd name="T78" fmla="*/ 1611816 w 2395538"/>
              <a:gd name="T79" fmla="*/ 308117 h 2170112"/>
              <a:gd name="T80" fmla="*/ 1686381 w 2395538"/>
              <a:gd name="T81" fmla="*/ 265337 h 2170112"/>
              <a:gd name="T82" fmla="*/ 1763166 w 2395538"/>
              <a:gd name="T83" fmla="*/ 237134 h 2170112"/>
              <a:gd name="T84" fmla="*/ 1910075 w 2395538"/>
              <a:gd name="T85" fmla="*/ 217487 h 2170112"/>
              <a:gd name="T86" fmla="*/ 1198124 w 2395538"/>
              <a:gd name="T87" fmla="*/ 20298 h 2170112"/>
              <a:gd name="T88" fmla="*/ 1336237 w 2395538"/>
              <a:gd name="T89" fmla="*/ 78653 h 2170112"/>
              <a:gd name="T90" fmla="*/ 1406886 w 2395538"/>
              <a:gd name="T91" fmla="*/ 127177 h 2170112"/>
              <a:gd name="T92" fmla="*/ 1468305 w 2395538"/>
              <a:gd name="T93" fmla="*/ 191241 h 2170112"/>
              <a:gd name="T94" fmla="*/ 1512540 w 2395538"/>
              <a:gd name="T95" fmla="*/ 273066 h 2170112"/>
              <a:gd name="T96" fmla="*/ 1474351 w 2395538"/>
              <a:gd name="T97" fmla="*/ 374554 h 2170112"/>
              <a:gd name="T98" fmla="*/ 1420252 w 2395538"/>
              <a:gd name="T99" fmla="*/ 385654 h 2170112"/>
              <a:gd name="T100" fmla="*/ 1384927 w 2395538"/>
              <a:gd name="T101" fmla="*/ 273700 h 2170112"/>
              <a:gd name="T102" fmla="*/ 1348012 w 2395538"/>
              <a:gd name="T103" fmla="*/ 208050 h 2170112"/>
              <a:gd name="T104" fmla="*/ 1299640 w 2395538"/>
              <a:gd name="T105" fmla="*/ 150963 h 2170112"/>
              <a:gd name="T106" fmla="*/ 1242040 w 2395538"/>
              <a:gd name="T107" fmla="*/ 104659 h 2170112"/>
              <a:gd name="T108" fmla="*/ 1280546 w 2395538"/>
              <a:gd name="T109" fmla="*/ 143986 h 2170112"/>
              <a:gd name="T110" fmla="*/ 1323508 w 2395538"/>
              <a:gd name="T111" fmla="*/ 202024 h 2170112"/>
              <a:gd name="T112" fmla="*/ 1356923 w 2395538"/>
              <a:gd name="T113" fmla="*/ 274969 h 2170112"/>
              <a:gd name="T114" fmla="*/ 1381108 w 2395538"/>
              <a:gd name="T115" fmla="*/ 413880 h 2170112"/>
              <a:gd name="T116" fmla="*/ 1369652 w 2395538"/>
              <a:gd name="T117" fmla="*/ 554378 h 2170112"/>
              <a:gd name="T118" fmla="*/ 1166937 w 2395538"/>
              <a:gd name="T119" fmla="*/ 363136 h 2170112"/>
              <a:gd name="T120" fmla="*/ 1178711 w 2395538"/>
              <a:gd name="T121" fmla="*/ 227079 h 2170112"/>
              <a:gd name="T122" fmla="*/ 1172028 w 2395538"/>
              <a:gd name="T123" fmla="*/ 132568 h 2170112"/>
              <a:gd name="T124" fmla="*/ 1144342 w 2395538"/>
              <a:gd name="T125" fmla="*/ 45670 h 2170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5538" h="2170112">
                <a:moveTo>
                  <a:pt x="940433" y="595312"/>
                </a:moveTo>
                <a:lnTo>
                  <a:pt x="1643062" y="1217102"/>
                </a:lnTo>
                <a:lnTo>
                  <a:pt x="1643062" y="2170112"/>
                </a:lnTo>
                <a:lnTo>
                  <a:pt x="1433735" y="2170112"/>
                </a:lnTo>
                <a:lnTo>
                  <a:pt x="1159290" y="2170112"/>
                </a:lnTo>
                <a:lnTo>
                  <a:pt x="1159290" y="1557214"/>
                </a:lnTo>
                <a:lnTo>
                  <a:pt x="726341" y="1557214"/>
                </a:lnTo>
                <a:lnTo>
                  <a:pt x="726341" y="2170112"/>
                </a:lnTo>
                <a:lnTo>
                  <a:pt x="612307" y="2170112"/>
                </a:lnTo>
                <a:lnTo>
                  <a:pt x="242887" y="2170112"/>
                </a:lnTo>
                <a:lnTo>
                  <a:pt x="242887" y="1655658"/>
                </a:lnTo>
                <a:lnTo>
                  <a:pt x="242887" y="1217102"/>
                </a:lnTo>
                <a:lnTo>
                  <a:pt x="940433" y="595312"/>
                </a:lnTo>
                <a:close/>
                <a:moveTo>
                  <a:pt x="942657" y="284162"/>
                </a:moveTo>
                <a:lnTo>
                  <a:pt x="1252855" y="559975"/>
                </a:lnTo>
                <a:lnTo>
                  <a:pt x="1441768" y="728510"/>
                </a:lnTo>
                <a:lnTo>
                  <a:pt x="1865630" y="1106523"/>
                </a:lnTo>
                <a:lnTo>
                  <a:pt x="1870393" y="1110966"/>
                </a:lnTo>
                <a:lnTo>
                  <a:pt x="1874520" y="1115727"/>
                </a:lnTo>
                <a:lnTo>
                  <a:pt x="1878013" y="1121123"/>
                </a:lnTo>
                <a:lnTo>
                  <a:pt x="1880553" y="1126519"/>
                </a:lnTo>
                <a:lnTo>
                  <a:pt x="1882775" y="1132232"/>
                </a:lnTo>
                <a:lnTo>
                  <a:pt x="1884680" y="1137627"/>
                </a:lnTo>
                <a:lnTo>
                  <a:pt x="1885633" y="1143658"/>
                </a:lnTo>
                <a:lnTo>
                  <a:pt x="1885950" y="1149053"/>
                </a:lnTo>
                <a:lnTo>
                  <a:pt x="1885633" y="1155084"/>
                </a:lnTo>
                <a:lnTo>
                  <a:pt x="1884680" y="1160797"/>
                </a:lnTo>
                <a:lnTo>
                  <a:pt x="1882775" y="1166510"/>
                </a:lnTo>
                <a:lnTo>
                  <a:pt x="1880553" y="1171906"/>
                </a:lnTo>
                <a:lnTo>
                  <a:pt x="1878013" y="1177619"/>
                </a:lnTo>
                <a:lnTo>
                  <a:pt x="1874520" y="1182697"/>
                </a:lnTo>
                <a:lnTo>
                  <a:pt x="1870393" y="1187775"/>
                </a:lnTo>
                <a:lnTo>
                  <a:pt x="1865630" y="1192219"/>
                </a:lnTo>
                <a:lnTo>
                  <a:pt x="1860550" y="1196345"/>
                </a:lnTo>
                <a:lnTo>
                  <a:pt x="1855153" y="1200153"/>
                </a:lnTo>
                <a:lnTo>
                  <a:pt x="1849438" y="1203010"/>
                </a:lnTo>
                <a:lnTo>
                  <a:pt x="1843405" y="1205549"/>
                </a:lnTo>
                <a:lnTo>
                  <a:pt x="1836738" y="1207453"/>
                </a:lnTo>
                <a:lnTo>
                  <a:pt x="1830705" y="1208723"/>
                </a:lnTo>
                <a:lnTo>
                  <a:pt x="1824038" y="1209358"/>
                </a:lnTo>
                <a:lnTo>
                  <a:pt x="1817688" y="1209675"/>
                </a:lnTo>
                <a:lnTo>
                  <a:pt x="1811020" y="1209358"/>
                </a:lnTo>
                <a:lnTo>
                  <a:pt x="1804670" y="1208723"/>
                </a:lnTo>
                <a:lnTo>
                  <a:pt x="1798320" y="1207453"/>
                </a:lnTo>
                <a:lnTo>
                  <a:pt x="1792288" y="1205549"/>
                </a:lnTo>
                <a:lnTo>
                  <a:pt x="1785938" y="1203010"/>
                </a:lnTo>
                <a:lnTo>
                  <a:pt x="1780223" y="1200153"/>
                </a:lnTo>
                <a:lnTo>
                  <a:pt x="1774825" y="1196345"/>
                </a:lnTo>
                <a:lnTo>
                  <a:pt x="1769745" y="1192219"/>
                </a:lnTo>
                <a:lnTo>
                  <a:pt x="942657" y="455553"/>
                </a:lnTo>
                <a:lnTo>
                  <a:pt x="116205" y="1192219"/>
                </a:lnTo>
                <a:lnTo>
                  <a:pt x="111125" y="1196345"/>
                </a:lnTo>
                <a:lnTo>
                  <a:pt x="105410" y="1200153"/>
                </a:lnTo>
                <a:lnTo>
                  <a:pt x="99695" y="1203010"/>
                </a:lnTo>
                <a:lnTo>
                  <a:pt x="93662" y="1205549"/>
                </a:lnTo>
                <a:lnTo>
                  <a:pt x="87630" y="1207136"/>
                </a:lnTo>
                <a:lnTo>
                  <a:pt x="80962" y="1208723"/>
                </a:lnTo>
                <a:lnTo>
                  <a:pt x="74930" y="1209358"/>
                </a:lnTo>
                <a:lnTo>
                  <a:pt x="68262" y="1209675"/>
                </a:lnTo>
                <a:lnTo>
                  <a:pt x="61277" y="1209358"/>
                </a:lnTo>
                <a:lnTo>
                  <a:pt x="55245" y="1208723"/>
                </a:lnTo>
                <a:lnTo>
                  <a:pt x="48577" y="1207136"/>
                </a:lnTo>
                <a:lnTo>
                  <a:pt x="42545" y="1205549"/>
                </a:lnTo>
                <a:lnTo>
                  <a:pt x="36195" y="1203010"/>
                </a:lnTo>
                <a:lnTo>
                  <a:pt x="30797" y="1200153"/>
                </a:lnTo>
                <a:lnTo>
                  <a:pt x="25082" y="1196345"/>
                </a:lnTo>
                <a:lnTo>
                  <a:pt x="20002" y="1192219"/>
                </a:lnTo>
                <a:lnTo>
                  <a:pt x="15240" y="1187775"/>
                </a:lnTo>
                <a:lnTo>
                  <a:pt x="11112" y="1182697"/>
                </a:lnTo>
                <a:lnTo>
                  <a:pt x="7937" y="1177619"/>
                </a:lnTo>
                <a:lnTo>
                  <a:pt x="5080" y="1171906"/>
                </a:lnTo>
                <a:lnTo>
                  <a:pt x="2540" y="1166510"/>
                </a:lnTo>
                <a:lnTo>
                  <a:pt x="1270" y="1160797"/>
                </a:lnTo>
                <a:lnTo>
                  <a:pt x="317" y="1155084"/>
                </a:lnTo>
                <a:lnTo>
                  <a:pt x="0" y="1149053"/>
                </a:lnTo>
                <a:lnTo>
                  <a:pt x="317" y="1143658"/>
                </a:lnTo>
                <a:lnTo>
                  <a:pt x="1270" y="1137627"/>
                </a:lnTo>
                <a:lnTo>
                  <a:pt x="2540" y="1131914"/>
                </a:lnTo>
                <a:lnTo>
                  <a:pt x="5080" y="1126201"/>
                </a:lnTo>
                <a:lnTo>
                  <a:pt x="7937" y="1121123"/>
                </a:lnTo>
                <a:lnTo>
                  <a:pt x="11112" y="1115727"/>
                </a:lnTo>
                <a:lnTo>
                  <a:pt x="15240" y="1110966"/>
                </a:lnTo>
                <a:lnTo>
                  <a:pt x="20002" y="1106523"/>
                </a:lnTo>
                <a:lnTo>
                  <a:pt x="942657" y="284162"/>
                </a:lnTo>
                <a:close/>
                <a:moveTo>
                  <a:pt x="1910075" y="217487"/>
                </a:moveTo>
                <a:lnTo>
                  <a:pt x="1929430" y="217487"/>
                </a:lnTo>
                <a:lnTo>
                  <a:pt x="1948785" y="218121"/>
                </a:lnTo>
                <a:lnTo>
                  <a:pt x="1968140" y="219388"/>
                </a:lnTo>
                <a:lnTo>
                  <a:pt x="1986860" y="220973"/>
                </a:lnTo>
                <a:lnTo>
                  <a:pt x="2005898" y="222874"/>
                </a:lnTo>
                <a:lnTo>
                  <a:pt x="2024301" y="225726"/>
                </a:lnTo>
                <a:lnTo>
                  <a:pt x="2043022" y="228578"/>
                </a:lnTo>
                <a:lnTo>
                  <a:pt x="2061425" y="231747"/>
                </a:lnTo>
                <a:lnTo>
                  <a:pt x="2079193" y="235550"/>
                </a:lnTo>
                <a:lnTo>
                  <a:pt x="2097279" y="239669"/>
                </a:lnTo>
                <a:lnTo>
                  <a:pt x="2114413" y="243789"/>
                </a:lnTo>
                <a:lnTo>
                  <a:pt x="2131865" y="248542"/>
                </a:lnTo>
                <a:lnTo>
                  <a:pt x="2148364" y="252979"/>
                </a:lnTo>
                <a:lnTo>
                  <a:pt x="2164546" y="258049"/>
                </a:lnTo>
                <a:lnTo>
                  <a:pt x="2181046" y="263119"/>
                </a:lnTo>
                <a:lnTo>
                  <a:pt x="2196593" y="268189"/>
                </a:lnTo>
                <a:lnTo>
                  <a:pt x="2211506" y="273893"/>
                </a:lnTo>
                <a:lnTo>
                  <a:pt x="2226419" y="278963"/>
                </a:lnTo>
                <a:lnTo>
                  <a:pt x="2240697" y="284667"/>
                </a:lnTo>
                <a:lnTo>
                  <a:pt x="2267668" y="295758"/>
                </a:lnTo>
                <a:lnTo>
                  <a:pt x="2292734" y="306216"/>
                </a:lnTo>
                <a:lnTo>
                  <a:pt x="2315579" y="316673"/>
                </a:lnTo>
                <a:lnTo>
                  <a:pt x="2335886" y="326496"/>
                </a:lnTo>
                <a:lnTo>
                  <a:pt x="2353338" y="335686"/>
                </a:lnTo>
                <a:lnTo>
                  <a:pt x="2368251" y="343608"/>
                </a:lnTo>
                <a:lnTo>
                  <a:pt x="2379991" y="349946"/>
                </a:lnTo>
                <a:lnTo>
                  <a:pt x="2388557" y="355016"/>
                </a:lnTo>
                <a:lnTo>
                  <a:pt x="2395538" y="359136"/>
                </a:lnTo>
                <a:lnTo>
                  <a:pt x="2386971" y="360403"/>
                </a:lnTo>
                <a:lnTo>
                  <a:pt x="2378721" y="361988"/>
                </a:lnTo>
                <a:lnTo>
                  <a:pt x="2370154" y="363572"/>
                </a:lnTo>
                <a:lnTo>
                  <a:pt x="2361587" y="365791"/>
                </a:lnTo>
                <a:lnTo>
                  <a:pt x="2353020" y="368009"/>
                </a:lnTo>
                <a:lnTo>
                  <a:pt x="2345088" y="370544"/>
                </a:lnTo>
                <a:lnTo>
                  <a:pt x="2336521" y="373079"/>
                </a:lnTo>
                <a:lnTo>
                  <a:pt x="2328271" y="375614"/>
                </a:lnTo>
                <a:lnTo>
                  <a:pt x="2320656" y="379100"/>
                </a:lnTo>
                <a:lnTo>
                  <a:pt x="2312406" y="382269"/>
                </a:lnTo>
                <a:lnTo>
                  <a:pt x="2304157" y="385755"/>
                </a:lnTo>
                <a:lnTo>
                  <a:pt x="2296541" y="389557"/>
                </a:lnTo>
                <a:lnTo>
                  <a:pt x="2280677" y="397162"/>
                </a:lnTo>
                <a:lnTo>
                  <a:pt x="2265446" y="405718"/>
                </a:lnTo>
                <a:lnTo>
                  <a:pt x="2250533" y="415225"/>
                </a:lnTo>
                <a:lnTo>
                  <a:pt x="2235303" y="425049"/>
                </a:lnTo>
                <a:lnTo>
                  <a:pt x="2220708" y="435189"/>
                </a:lnTo>
                <a:lnTo>
                  <a:pt x="2206429" y="446280"/>
                </a:lnTo>
                <a:lnTo>
                  <a:pt x="2192468" y="457688"/>
                </a:lnTo>
                <a:lnTo>
                  <a:pt x="2178825" y="469730"/>
                </a:lnTo>
                <a:lnTo>
                  <a:pt x="2164863" y="482088"/>
                </a:lnTo>
                <a:lnTo>
                  <a:pt x="2151854" y="495081"/>
                </a:lnTo>
                <a:lnTo>
                  <a:pt x="2138845" y="508390"/>
                </a:lnTo>
                <a:lnTo>
                  <a:pt x="2126153" y="521699"/>
                </a:lnTo>
                <a:lnTo>
                  <a:pt x="2113779" y="535325"/>
                </a:lnTo>
                <a:lnTo>
                  <a:pt x="2101721" y="549268"/>
                </a:lnTo>
                <a:lnTo>
                  <a:pt x="2089664" y="563528"/>
                </a:lnTo>
                <a:lnTo>
                  <a:pt x="2078242" y="578105"/>
                </a:lnTo>
                <a:lnTo>
                  <a:pt x="2066819" y="592682"/>
                </a:lnTo>
                <a:lnTo>
                  <a:pt x="2055714" y="607259"/>
                </a:lnTo>
                <a:lnTo>
                  <a:pt x="2044926" y="621519"/>
                </a:lnTo>
                <a:lnTo>
                  <a:pt x="2034455" y="636413"/>
                </a:lnTo>
                <a:lnTo>
                  <a:pt x="2024301" y="650989"/>
                </a:lnTo>
                <a:lnTo>
                  <a:pt x="2014782" y="665566"/>
                </a:lnTo>
                <a:lnTo>
                  <a:pt x="1995745" y="694403"/>
                </a:lnTo>
                <a:lnTo>
                  <a:pt x="1977976" y="722289"/>
                </a:lnTo>
                <a:lnTo>
                  <a:pt x="1972582" y="730845"/>
                </a:lnTo>
                <a:lnTo>
                  <a:pt x="1966553" y="739084"/>
                </a:lnTo>
                <a:lnTo>
                  <a:pt x="1960525" y="747006"/>
                </a:lnTo>
                <a:lnTo>
                  <a:pt x="1954179" y="755245"/>
                </a:lnTo>
                <a:lnTo>
                  <a:pt x="1947833" y="762534"/>
                </a:lnTo>
                <a:lnTo>
                  <a:pt x="1940852" y="770139"/>
                </a:lnTo>
                <a:lnTo>
                  <a:pt x="1933872" y="777111"/>
                </a:lnTo>
                <a:lnTo>
                  <a:pt x="1926257" y="784082"/>
                </a:lnTo>
                <a:lnTo>
                  <a:pt x="1918642" y="790737"/>
                </a:lnTo>
                <a:lnTo>
                  <a:pt x="1911027" y="797075"/>
                </a:lnTo>
                <a:lnTo>
                  <a:pt x="1902777" y="803412"/>
                </a:lnTo>
                <a:lnTo>
                  <a:pt x="1894527" y="809116"/>
                </a:lnTo>
                <a:lnTo>
                  <a:pt x="1886277" y="815137"/>
                </a:lnTo>
                <a:lnTo>
                  <a:pt x="1877710" y="820524"/>
                </a:lnTo>
                <a:lnTo>
                  <a:pt x="1868826" y="825911"/>
                </a:lnTo>
                <a:lnTo>
                  <a:pt x="1859625" y="830665"/>
                </a:lnTo>
                <a:lnTo>
                  <a:pt x="1850740" y="835735"/>
                </a:lnTo>
                <a:lnTo>
                  <a:pt x="1841539" y="839854"/>
                </a:lnTo>
                <a:lnTo>
                  <a:pt x="1832020" y="843974"/>
                </a:lnTo>
                <a:lnTo>
                  <a:pt x="1822501" y="848410"/>
                </a:lnTo>
                <a:lnTo>
                  <a:pt x="1812665" y="851896"/>
                </a:lnTo>
                <a:lnTo>
                  <a:pt x="1803146" y="855065"/>
                </a:lnTo>
                <a:lnTo>
                  <a:pt x="1793310" y="858551"/>
                </a:lnTo>
                <a:lnTo>
                  <a:pt x="1783473" y="861403"/>
                </a:lnTo>
                <a:lnTo>
                  <a:pt x="1773320" y="863938"/>
                </a:lnTo>
                <a:lnTo>
                  <a:pt x="1763166" y="866156"/>
                </a:lnTo>
                <a:lnTo>
                  <a:pt x="1753013" y="868374"/>
                </a:lnTo>
                <a:lnTo>
                  <a:pt x="1742542" y="870276"/>
                </a:lnTo>
                <a:lnTo>
                  <a:pt x="1732706" y="871860"/>
                </a:lnTo>
                <a:lnTo>
                  <a:pt x="1722235" y="873128"/>
                </a:lnTo>
                <a:lnTo>
                  <a:pt x="1711764" y="874078"/>
                </a:lnTo>
                <a:lnTo>
                  <a:pt x="1701611" y="874712"/>
                </a:lnTo>
                <a:lnTo>
                  <a:pt x="1548674" y="738450"/>
                </a:lnTo>
                <a:lnTo>
                  <a:pt x="1558510" y="722923"/>
                </a:lnTo>
                <a:lnTo>
                  <a:pt x="1568664" y="707079"/>
                </a:lnTo>
                <a:lnTo>
                  <a:pt x="1578500" y="691234"/>
                </a:lnTo>
                <a:lnTo>
                  <a:pt x="1589288" y="676024"/>
                </a:lnTo>
                <a:lnTo>
                  <a:pt x="1605470" y="653841"/>
                </a:lnTo>
                <a:lnTo>
                  <a:pt x="1622287" y="631976"/>
                </a:lnTo>
                <a:lnTo>
                  <a:pt x="1630854" y="621202"/>
                </a:lnTo>
                <a:lnTo>
                  <a:pt x="1639738" y="610745"/>
                </a:lnTo>
                <a:lnTo>
                  <a:pt x="1648305" y="600604"/>
                </a:lnTo>
                <a:lnTo>
                  <a:pt x="1657507" y="590147"/>
                </a:lnTo>
                <a:lnTo>
                  <a:pt x="1667026" y="580007"/>
                </a:lnTo>
                <a:lnTo>
                  <a:pt x="1676545" y="569866"/>
                </a:lnTo>
                <a:lnTo>
                  <a:pt x="1686063" y="560043"/>
                </a:lnTo>
                <a:lnTo>
                  <a:pt x="1695582" y="550219"/>
                </a:lnTo>
                <a:lnTo>
                  <a:pt x="1705418" y="540396"/>
                </a:lnTo>
                <a:lnTo>
                  <a:pt x="1715572" y="531523"/>
                </a:lnTo>
                <a:lnTo>
                  <a:pt x="1726043" y="522016"/>
                </a:lnTo>
                <a:lnTo>
                  <a:pt x="1736514" y="513143"/>
                </a:lnTo>
                <a:lnTo>
                  <a:pt x="1746984" y="503954"/>
                </a:lnTo>
                <a:lnTo>
                  <a:pt x="1757772" y="495714"/>
                </a:lnTo>
                <a:lnTo>
                  <a:pt x="1768878" y="487158"/>
                </a:lnTo>
                <a:lnTo>
                  <a:pt x="1779983" y="478919"/>
                </a:lnTo>
                <a:lnTo>
                  <a:pt x="1791089" y="470680"/>
                </a:lnTo>
                <a:lnTo>
                  <a:pt x="1802194" y="463075"/>
                </a:lnTo>
                <a:lnTo>
                  <a:pt x="1813934" y="455470"/>
                </a:lnTo>
                <a:lnTo>
                  <a:pt x="1825674" y="448498"/>
                </a:lnTo>
                <a:lnTo>
                  <a:pt x="1838048" y="441210"/>
                </a:lnTo>
                <a:lnTo>
                  <a:pt x="1850106" y="434238"/>
                </a:lnTo>
                <a:lnTo>
                  <a:pt x="1862163" y="427901"/>
                </a:lnTo>
                <a:lnTo>
                  <a:pt x="1874537" y="421563"/>
                </a:lnTo>
                <a:lnTo>
                  <a:pt x="1887229" y="415859"/>
                </a:lnTo>
                <a:lnTo>
                  <a:pt x="1899921" y="409838"/>
                </a:lnTo>
                <a:lnTo>
                  <a:pt x="1912613" y="404451"/>
                </a:lnTo>
                <a:lnTo>
                  <a:pt x="1925622" y="399381"/>
                </a:lnTo>
                <a:lnTo>
                  <a:pt x="1938631" y="394627"/>
                </a:lnTo>
                <a:lnTo>
                  <a:pt x="1951958" y="390191"/>
                </a:lnTo>
                <a:lnTo>
                  <a:pt x="1965284" y="385755"/>
                </a:lnTo>
                <a:lnTo>
                  <a:pt x="1978928" y="382269"/>
                </a:lnTo>
                <a:lnTo>
                  <a:pt x="1992572" y="378783"/>
                </a:lnTo>
                <a:lnTo>
                  <a:pt x="2006215" y="375297"/>
                </a:lnTo>
                <a:lnTo>
                  <a:pt x="2019859" y="372445"/>
                </a:lnTo>
                <a:lnTo>
                  <a:pt x="2033820" y="369910"/>
                </a:lnTo>
                <a:lnTo>
                  <a:pt x="2047781" y="368009"/>
                </a:lnTo>
                <a:lnTo>
                  <a:pt x="2062059" y="366107"/>
                </a:lnTo>
                <a:lnTo>
                  <a:pt x="2076021" y="364206"/>
                </a:lnTo>
                <a:lnTo>
                  <a:pt x="2089981" y="362938"/>
                </a:lnTo>
                <a:lnTo>
                  <a:pt x="2104260" y="362305"/>
                </a:lnTo>
                <a:lnTo>
                  <a:pt x="2118538" y="361671"/>
                </a:lnTo>
                <a:lnTo>
                  <a:pt x="2132817" y="361354"/>
                </a:lnTo>
                <a:lnTo>
                  <a:pt x="2147095" y="361671"/>
                </a:lnTo>
                <a:lnTo>
                  <a:pt x="2133134" y="359770"/>
                </a:lnTo>
                <a:lnTo>
                  <a:pt x="2118538" y="358502"/>
                </a:lnTo>
                <a:lnTo>
                  <a:pt x="2104260" y="357235"/>
                </a:lnTo>
                <a:lnTo>
                  <a:pt x="2089981" y="356601"/>
                </a:lnTo>
                <a:lnTo>
                  <a:pt x="2075703" y="355967"/>
                </a:lnTo>
                <a:lnTo>
                  <a:pt x="2061425" y="355967"/>
                </a:lnTo>
                <a:lnTo>
                  <a:pt x="2046829" y="355967"/>
                </a:lnTo>
                <a:lnTo>
                  <a:pt x="2032234" y="356601"/>
                </a:lnTo>
                <a:lnTo>
                  <a:pt x="2017955" y="357552"/>
                </a:lnTo>
                <a:lnTo>
                  <a:pt x="2003677" y="358819"/>
                </a:lnTo>
                <a:lnTo>
                  <a:pt x="1989081" y="360403"/>
                </a:lnTo>
                <a:lnTo>
                  <a:pt x="1974803" y="362305"/>
                </a:lnTo>
                <a:lnTo>
                  <a:pt x="1960525" y="364523"/>
                </a:lnTo>
                <a:lnTo>
                  <a:pt x="1946246" y="367375"/>
                </a:lnTo>
                <a:lnTo>
                  <a:pt x="1931968" y="370227"/>
                </a:lnTo>
                <a:lnTo>
                  <a:pt x="1917373" y="373713"/>
                </a:lnTo>
                <a:lnTo>
                  <a:pt x="1903411" y="377515"/>
                </a:lnTo>
                <a:lnTo>
                  <a:pt x="1889450" y="381318"/>
                </a:lnTo>
                <a:lnTo>
                  <a:pt x="1875489" y="385755"/>
                </a:lnTo>
                <a:lnTo>
                  <a:pt x="1861528" y="390508"/>
                </a:lnTo>
                <a:lnTo>
                  <a:pt x="1847567" y="395578"/>
                </a:lnTo>
                <a:lnTo>
                  <a:pt x="1833924" y="400965"/>
                </a:lnTo>
                <a:lnTo>
                  <a:pt x="1820280" y="406669"/>
                </a:lnTo>
                <a:lnTo>
                  <a:pt x="1806953" y="412690"/>
                </a:lnTo>
                <a:lnTo>
                  <a:pt x="1793627" y="418711"/>
                </a:lnTo>
                <a:lnTo>
                  <a:pt x="1780618" y="425366"/>
                </a:lnTo>
                <a:lnTo>
                  <a:pt x="1766974" y="432020"/>
                </a:lnTo>
                <a:lnTo>
                  <a:pt x="1754282" y="438992"/>
                </a:lnTo>
                <a:lnTo>
                  <a:pt x="1741273" y="446280"/>
                </a:lnTo>
                <a:lnTo>
                  <a:pt x="1728898" y="453885"/>
                </a:lnTo>
                <a:lnTo>
                  <a:pt x="1716207" y="461808"/>
                </a:lnTo>
                <a:lnTo>
                  <a:pt x="1703832" y="469730"/>
                </a:lnTo>
                <a:lnTo>
                  <a:pt x="1691775" y="478286"/>
                </a:lnTo>
                <a:lnTo>
                  <a:pt x="1679717" y="486842"/>
                </a:lnTo>
                <a:lnTo>
                  <a:pt x="1667660" y="495398"/>
                </a:lnTo>
                <a:lnTo>
                  <a:pt x="1655920" y="504270"/>
                </a:lnTo>
                <a:lnTo>
                  <a:pt x="1644180" y="513460"/>
                </a:lnTo>
                <a:lnTo>
                  <a:pt x="1632758" y="522967"/>
                </a:lnTo>
                <a:lnTo>
                  <a:pt x="1621335" y="532473"/>
                </a:lnTo>
                <a:lnTo>
                  <a:pt x="1610230" y="542297"/>
                </a:lnTo>
                <a:lnTo>
                  <a:pt x="1599124" y="551804"/>
                </a:lnTo>
                <a:lnTo>
                  <a:pt x="1588336" y="561944"/>
                </a:lnTo>
                <a:lnTo>
                  <a:pt x="1577548" y="572084"/>
                </a:lnTo>
                <a:lnTo>
                  <a:pt x="1566760" y="582542"/>
                </a:lnTo>
                <a:lnTo>
                  <a:pt x="1556606" y="592999"/>
                </a:lnTo>
                <a:lnTo>
                  <a:pt x="1546136" y="603773"/>
                </a:lnTo>
                <a:lnTo>
                  <a:pt x="1535982" y="614547"/>
                </a:lnTo>
                <a:lnTo>
                  <a:pt x="1526146" y="625638"/>
                </a:lnTo>
                <a:lnTo>
                  <a:pt x="1514406" y="638631"/>
                </a:lnTo>
                <a:lnTo>
                  <a:pt x="1503301" y="651623"/>
                </a:lnTo>
                <a:lnTo>
                  <a:pt x="1492195" y="664932"/>
                </a:lnTo>
                <a:lnTo>
                  <a:pt x="1481407" y="678559"/>
                </a:lnTo>
                <a:lnTo>
                  <a:pt x="1406525" y="612012"/>
                </a:lnTo>
                <a:lnTo>
                  <a:pt x="1407160" y="604407"/>
                </a:lnTo>
                <a:lnTo>
                  <a:pt x="1408112" y="596802"/>
                </a:lnTo>
                <a:lnTo>
                  <a:pt x="1409381" y="589196"/>
                </a:lnTo>
                <a:lnTo>
                  <a:pt x="1410967" y="581274"/>
                </a:lnTo>
                <a:lnTo>
                  <a:pt x="1412554" y="573352"/>
                </a:lnTo>
                <a:lnTo>
                  <a:pt x="1415092" y="565430"/>
                </a:lnTo>
                <a:lnTo>
                  <a:pt x="1417313" y="557191"/>
                </a:lnTo>
                <a:lnTo>
                  <a:pt x="1420169" y="548952"/>
                </a:lnTo>
                <a:lnTo>
                  <a:pt x="1423025" y="540396"/>
                </a:lnTo>
                <a:lnTo>
                  <a:pt x="1426198" y="532157"/>
                </a:lnTo>
                <a:lnTo>
                  <a:pt x="1430322" y="523601"/>
                </a:lnTo>
                <a:lnTo>
                  <a:pt x="1434130" y="514728"/>
                </a:lnTo>
                <a:lnTo>
                  <a:pt x="1438572" y="505855"/>
                </a:lnTo>
                <a:lnTo>
                  <a:pt x="1443332" y="497299"/>
                </a:lnTo>
                <a:lnTo>
                  <a:pt x="1448408" y="488109"/>
                </a:lnTo>
                <a:lnTo>
                  <a:pt x="1453802" y="478919"/>
                </a:lnTo>
                <a:lnTo>
                  <a:pt x="1461100" y="467195"/>
                </a:lnTo>
                <a:lnTo>
                  <a:pt x="1469033" y="455787"/>
                </a:lnTo>
                <a:lnTo>
                  <a:pt x="1476648" y="444696"/>
                </a:lnTo>
                <a:lnTo>
                  <a:pt x="1484263" y="433921"/>
                </a:lnTo>
                <a:lnTo>
                  <a:pt x="1492195" y="423464"/>
                </a:lnTo>
                <a:lnTo>
                  <a:pt x="1500128" y="413641"/>
                </a:lnTo>
                <a:lnTo>
                  <a:pt x="1508060" y="403817"/>
                </a:lnTo>
                <a:lnTo>
                  <a:pt x="1516310" y="393994"/>
                </a:lnTo>
                <a:lnTo>
                  <a:pt x="1524877" y="384804"/>
                </a:lnTo>
                <a:lnTo>
                  <a:pt x="1533127" y="375614"/>
                </a:lnTo>
                <a:lnTo>
                  <a:pt x="1541376" y="367375"/>
                </a:lnTo>
                <a:lnTo>
                  <a:pt x="1549943" y="358819"/>
                </a:lnTo>
                <a:lnTo>
                  <a:pt x="1558828" y="350580"/>
                </a:lnTo>
                <a:lnTo>
                  <a:pt x="1567077" y="342975"/>
                </a:lnTo>
                <a:lnTo>
                  <a:pt x="1575962" y="335369"/>
                </a:lnTo>
                <a:lnTo>
                  <a:pt x="1584846" y="328081"/>
                </a:lnTo>
                <a:lnTo>
                  <a:pt x="1594047" y="321109"/>
                </a:lnTo>
                <a:lnTo>
                  <a:pt x="1602932" y="314455"/>
                </a:lnTo>
                <a:lnTo>
                  <a:pt x="1611816" y="308117"/>
                </a:lnTo>
                <a:lnTo>
                  <a:pt x="1621018" y="301779"/>
                </a:lnTo>
                <a:lnTo>
                  <a:pt x="1630219" y="296075"/>
                </a:lnTo>
                <a:lnTo>
                  <a:pt x="1639421" y="290054"/>
                </a:lnTo>
                <a:lnTo>
                  <a:pt x="1648622" y="284667"/>
                </a:lnTo>
                <a:lnTo>
                  <a:pt x="1657824" y="279280"/>
                </a:lnTo>
                <a:lnTo>
                  <a:pt x="1667343" y="274527"/>
                </a:lnTo>
                <a:lnTo>
                  <a:pt x="1676862" y="269457"/>
                </a:lnTo>
                <a:lnTo>
                  <a:pt x="1686381" y="265337"/>
                </a:lnTo>
                <a:lnTo>
                  <a:pt x="1695582" y="261218"/>
                </a:lnTo>
                <a:lnTo>
                  <a:pt x="1705101" y="256781"/>
                </a:lnTo>
                <a:lnTo>
                  <a:pt x="1714937" y="252979"/>
                </a:lnTo>
                <a:lnTo>
                  <a:pt x="1724456" y="249493"/>
                </a:lnTo>
                <a:lnTo>
                  <a:pt x="1734292" y="246007"/>
                </a:lnTo>
                <a:lnTo>
                  <a:pt x="1743494" y="242838"/>
                </a:lnTo>
                <a:lnTo>
                  <a:pt x="1753330" y="239986"/>
                </a:lnTo>
                <a:lnTo>
                  <a:pt x="1763166" y="237134"/>
                </a:lnTo>
                <a:lnTo>
                  <a:pt x="1773003" y="234599"/>
                </a:lnTo>
                <a:lnTo>
                  <a:pt x="1792675" y="230163"/>
                </a:lnTo>
                <a:lnTo>
                  <a:pt x="1812030" y="226360"/>
                </a:lnTo>
                <a:lnTo>
                  <a:pt x="1831702" y="222874"/>
                </a:lnTo>
                <a:lnTo>
                  <a:pt x="1851375" y="220656"/>
                </a:lnTo>
                <a:lnTo>
                  <a:pt x="1870730" y="219072"/>
                </a:lnTo>
                <a:lnTo>
                  <a:pt x="1890402" y="217804"/>
                </a:lnTo>
                <a:lnTo>
                  <a:pt x="1910075" y="217487"/>
                </a:lnTo>
                <a:close/>
                <a:moveTo>
                  <a:pt x="1112837" y="0"/>
                </a:moveTo>
                <a:lnTo>
                  <a:pt x="1116656" y="634"/>
                </a:lnTo>
                <a:lnTo>
                  <a:pt x="1128112" y="2854"/>
                </a:lnTo>
                <a:lnTo>
                  <a:pt x="1146570" y="6660"/>
                </a:lnTo>
                <a:lnTo>
                  <a:pt x="1157708" y="9197"/>
                </a:lnTo>
                <a:lnTo>
                  <a:pt x="1170119" y="12369"/>
                </a:lnTo>
                <a:lnTo>
                  <a:pt x="1183485" y="16175"/>
                </a:lnTo>
                <a:lnTo>
                  <a:pt x="1198124" y="20298"/>
                </a:lnTo>
                <a:lnTo>
                  <a:pt x="1213399" y="25372"/>
                </a:lnTo>
                <a:lnTo>
                  <a:pt x="1229629" y="30763"/>
                </a:lnTo>
                <a:lnTo>
                  <a:pt x="1246495" y="37106"/>
                </a:lnTo>
                <a:lnTo>
                  <a:pt x="1263998" y="43767"/>
                </a:lnTo>
                <a:lnTo>
                  <a:pt x="1281501" y="51378"/>
                </a:lnTo>
                <a:lnTo>
                  <a:pt x="1299640" y="59307"/>
                </a:lnTo>
                <a:lnTo>
                  <a:pt x="1317780" y="68504"/>
                </a:lnTo>
                <a:lnTo>
                  <a:pt x="1336237" y="78653"/>
                </a:lnTo>
                <a:lnTo>
                  <a:pt x="1345148" y="84045"/>
                </a:lnTo>
                <a:lnTo>
                  <a:pt x="1354058" y="89436"/>
                </a:lnTo>
                <a:lnTo>
                  <a:pt x="1363287" y="95462"/>
                </a:lnTo>
                <a:lnTo>
                  <a:pt x="1372198" y="101171"/>
                </a:lnTo>
                <a:lnTo>
                  <a:pt x="1381108" y="107514"/>
                </a:lnTo>
                <a:lnTo>
                  <a:pt x="1389701" y="113540"/>
                </a:lnTo>
                <a:lnTo>
                  <a:pt x="1398293" y="120517"/>
                </a:lnTo>
                <a:lnTo>
                  <a:pt x="1406886" y="127177"/>
                </a:lnTo>
                <a:lnTo>
                  <a:pt x="1415160" y="134471"/>
                </a:lnTo>
                <a:lnTo>
                  <a:pt x="1423116" y="141449"/>
                </a:lnTo>
                <a:lnTo>
                  <a:pt x="1431390" y="149377"/>
                </a:lnTo>
                <a:lnTo>
                  <a:pt x="1439346" y="157306"/>
                </a:lnTo>
                <a:lnTo>
                  <a:pt x="1446665" y="165552"/>
                </a:lnTo>
                <a:lnTo>
                  <a:pt x="1454303" y="173798"/>
                </a:lnTo>
                <a:lnTo>
                  <a:pt x="1461304" y="182361"/>
                </a:lnTo>
                <a:lnTo>
                  <a:pt x="1468305" y="191241"/>
                </a:lnTo>
                <a:lnTo>
                  <a:pt x="1474988" y="200756"/>
                </a:lnTo>
                <a:lnTo>
                  <a:pt x="1481034" y="209953"/>
                </a:lnTo>
                <a:lnTo>
                  <a:pt x="1487399" y="219785"/>
                </a:lnTo>
                <a:lnTo>
                  <a:pt x="1492809" y="229616"/>
                </a:lnTo>
                <a:lnTo>
                  <a:pt x="1498537" y="240082"/>
                </a:lnTo>
                <a:lnTo>
                  <a:pt x="1503311" y="250865"/>
                </a:lnTo>
                <a:lnTo>
                  <a:pt x="1508084" y="261648"/>
                </a:lnTo>
                <a:lnTo>
                  <a:pt x="1512540" y="273066"/>
                </a:lnTo>
                <a:lnTo>
                  <a:pt x="1516358" y="284483"/>
                </a:lnTo>
                <a:lnTo>
                  <a:pt x="1519859" y="296218"/>
                </a:lnTo>
                <a:lnTo>
                  <a:pt x="1523041" y="308269"/>
                </a:lnTo>
                <a:lnTo>
                  <a:pt x="1525587" y="320955"/>
                </a:lnTo>
                <a:lnTo>
                  <a:pt x="1512540" y="333641"/>
                </a:lnTo>
                <a:lnTo>
                  <a:pt x="1499492" y="346645"/>
                </a:lnTo>
                <a:lnTo>
                  <a:pt x="1486763" y="360599"/>
                </a:lnTo>
                <a:lnTo>
                  <a:pt x="1474351" y="374554"/>
                </a:lnTo>
                <a:lnTo>
                  <a:pt x="1462259" y="389777"/>
                </a:lnTo>
                <a:lnTo>
                  <a:pt x="1450484" y="405000"/>
                </a:lnTo>
                <a:lnTo>
                  <a:pt x="1439027" y="420540"/>
                </a:lnTo>
                <a:lnTo>
                  <a:pt x="1427889" y="437032"/>
                </a:lnTo>
                <a:lnTo>
                  <a:pt x="1426616" y="424346"/>
                </a:lnTo>
                <a:lnTo>
                  <a:pt x="1424389" y="411343"/>
                </a:lnTo>
                <a:lnTo>
                  <a:pt x="1422479" y="398340"/>
                </a:lnTo>
                <a:lnTo>
                  <a:pt x="1420252" y="385654"/>
                </a:lnTo>
                <a:lnTo>
                  <a:pt x="1417706" y="373285"/>
                </a:lnTo>
                <a:lnTo>
                  <a:pt x="1414842" y="360599"/>
                </a:lnTo>
                <a:lnTo>
                  <a:pt x="1411341" y="348230"/>
                </a:lnTo>
                <a:lnTo>
                  <a:pt x="1408159" y="335544"/>
                </a:lnTo>
                <a:lnTo>
                  <a:pt x="1402112" y="317467"/>
                </a:lnTo>
                <a:lnTo>
                  <a:pt x="1396065" y="299706"/>
                </a:lnTo>
                <a:lnTo>
                  <a:pt x="1388746" y="281946"/>
                </a:lnTo>
                <a:lnTo>
                  <a:pt x="1384927" y="273700"/>
                </a:lnTo>
                <a:lnTo>
                  <a:pt x="1381108" y="265137"/>
                </a:lnTo>
                <a:lnTo>
                  <a:pt x="1376653" y="256574"/>
                </a:lnTo>
                <a:lnTo>
                  <a:pt x="1372516" y="248328"/>
                </a:lnTo>
                <a:lnTo>
                  <a:pt x="1368061" y="240082"/>
                </a:lnTo>
                <a:lnTo>
                  <a:pt x="1363287" y="231836"/>
                </a:lnTo>
                <a:lnTo>
                  <a:pt x="1358514" y="223591"/>
                </a:lnTo>
                <a:lnTo>
                  <a:pt x="1353104" y="215979"/>
                </a:lnTo>
                <a:lnTo>
                  <a:pt x="1348012" y="208050"/>
                </a:lnTo>
                <a:lnTo>
                  <a:pt x="1342284" y="200121"/>
                </a:lnTo>
                <a:lnTo>
                  <a:pt x="1336874" y="192827"/>
                </a:lnTo>
                <a:lnTo>
                  <a:pt x="1330827" y="185215"/>
                </a:lnTo>
                <a:lnTo>
                  <a:pt x="1325099" y="178238"/>
                </a:lnTo>
                <a:lnTo>
                  <a:pt x="1319053" y="171261"/>
                </a:lnTo>
                <a:lnTo>
                  <a:pt x="1312688" y="164284"/>
                </a:lnTo>
                <a:lnTo>
                  <a:pt x="1306323" y="157623"/>
                </a:lnTo>
                <a:lnTo>
                  <a:pt x="1299640" y="150963"/>
                </a:lnTo>
                <a:lnTo>
                  <a:pt x="1292957" y="144620"/>
                </a:lnTo>
                <a:lnTo>
                  <a:pt x="1286274" y="138277"/>
                </a:lnTo>
                <a:lnTo>
                  <a:pt x="1278955" y="132251"/>
                </a:lnTo>
                <a:lnTo>
                  <a:pt x="1271636" y="126225"/>
                </a:lnTo>
                <a:lnTo>
                  <a:pt x="1264635" y="120834"/>
                </a:lnTo>
                <a:lnTo>
                  <a:pt x="1257315" y="115125"/>
                </a:lnTo>
                <a:lnTo>
                  <a:pt x="1249996" y="110051"/>
                </a:lnTo>
                <a:lnTo>
                  <a:pt x="1242040" y="104659"/>
                </a:lnTo>
                <a:lnTo>
                  <a:pt x="1234402" y="99902"/>
                </a:lnTo>
                <a:lnTo>
                  <a:pt x="1241403" y="105611"/>
                </a:lnTo>
                <a:lnTo>
                  <a:pt x="1248086" y="111637"/>
                </a:lnTo>
                <a:lnTo>
                  <a:pt x="1255088" y="117663"/>
                </a:lnTo>
                <a:lnTo>
                  <a:pt x="1262089" y="124006"/>
                </a:lnTo>
                <a:lnTo>
                  <a:pt x="1268135" y="130666"/>
                </a:lnTo>
                <a:lnTo>
                  <a:pt x="1274818" y="137009"/>
                </a:lnTo>
                <a:lnTo>
                  <a:pt x="1280546" y="143986"/>
                </a:lnTo>
                <a:lnTo>
                  <a:pt x="1286911" y="150646"/>
                </a:lnTo>
                <a:lnTo>
                  <a:pt x="1292321" y="157623"/>
                </a:lnTo>
                <a:lnTo>
                  <a:pt x="1298367" y="164601"/>
                </a:lnTo>
                <a:lnTo>
                  <a:pt x="1303459" y="171895"/>
                </a:lnTo>
                <a:lnTo>
                  <a:pt x="1308869" y="179190"/>
                </a:lnTo>
                <a:lnTo>
                  <a:pt x="1313961" y="186484"/>
                </a:lnTo>
                <a:lnTo>
                  <a:pt x="1318734" y="194095"/>
                </a:lnTo>
                <a:lnTo>
                  <a:pt x="1323508" y="202024"/>
                </a:lnTo>
                <a:lnTo>
                  <a:pt x="1327963" y="209636"/>
                </a:lnTo>
                <a:lnTo>
                  <a:pt x="1332418" y="217565"/>
                </a:lnTo>
                <a:lnTo>
                  <a:pt x="1336237" y="225493"/>
                </a:lnTo>
                <a:lnTo>
                  <a:pt x="1340056" y="233422"/>
                </a:lnTo>
                <a:lnTo>
                  <a:pt x="1344193" y="241668"/>
                </a:lnTo>
                <a:lnTo>
                  <a:pt x="1347376" y="249914"/>
                </a:lnTo>
                <a:lnTo>
                  <a:pt x="1350558" y="257843"/>
                </a:lnTo>
                <a:lnTo>
                  <a:pt x="1356923" y="274969"/>
                </a:lnTo>
                <a:lnTo>
                  <a:pt x="1362333" y="291778"/>
                </a:lnTo>
                <a:lnTo>
                  <a:pt x="1366788" y="308904"/>
                </a:lnTo>
                <a:lnTo>
                  <a:pt x="1370925" y="326030"/>
                </a:lnTo>
                <a:lnTo>
                  <a:pt x="1374107" y="343790"/>
                </a:lnTo>
                <a:lnTo>
                  <a:pt x="1376653" y="360916"/>
                </a:lnTo>
                <a:lnTo>
                  <a:pt x="1378562" y="378677"/>
                </a:lnTo>
                <a:lnTo>
                  <a:pt x="1380472" y="396120"/>
                </a:lnTo>
                <a:lnTo>
                  <a:pt x="1381108" y="413880"/>
                </a:lnTo>
                <a:lnTo>
                  <a:pt x="1381427" y="431641"/>
                </a:lnTo>
                <a:lnTo>
                  <a:pt x="1381108" y="449401"/>
                </a:lnTo>
                <a:lnTo>
                  <a:pt x="1380472" y="466844"/>
                </a:lnTo>
                <a:lnTo>
                  <a:pt x="1378881" y="484605"/>
                </a:lnTo>
                <a:lnTo>
                  <a:pt x="1377290" y="502048"/>
                </a:lnTo>
                <a:lnTo>
                  <a:pt x="1375380" y="519491"/>
                </a:lnTo>
                <a:lnTo>
                  <a:pt x="1372516" y="536934"/>
                </a:lnTo>
                <a:lnTo>
                  <a:pt x="1369652" y="554378"/>
                </a:lnTo>
                <a:lnTo>
                  <a:pt x="1367106" y="564843"/>
                </a:lnTo>
                <a:lnTo>
                  <a:pt x="1364878" y="574675"/>
                </a:lnTo>
                <a:lnTo>
                  <a:pt x="1334646" y="547717"/>
                </a:lnTo>
                <a:lnTo>
                  <a:pt x="1168210" y="399609"/>
                </a:lnTo>
                <a:lnTo>
                  <a:pt x="1166618" y="387557"/>
                </a:lnTo>
                <a:lnTo>
                  <a:pt x="1166300" y="375188"/>
                </a:lnTo>
                <a:lnTo>
                  <a:pt x="1166618" y="369479"/>
                </a:lnTo>
                <a:lnTo>
                  <a:pt x="1166937" y="363136"/>
                </a:lnTo>
                <a:lnTo>
                  <a:pt x="1167573" y="357110"/>
                </a:lnTo>
                <a:lnTo>
                  <a:pt x="1168528" y="350767"/>
                </a:lnTo>
                <a:lnTo>
                  <a:pt x="1171074" y="330153"/>
                </a:lnTo>
                <a:lnTo>
                  <a:pt x="1173620" y="308269"/>
                </a:lnTo>
                <a:lnTo>
                  <a:pt x="1175847" y="285435"/>
                </a:lnTo>
                <a:lnTo>
                  <a:pt x="1177438" y="262283"/>
                </a:lnTo>
                <a:lnTo>
                  <a:pt x="1178393" y="238814"/>
                </a:lnTo>
                <a:lnTo>
                  <a:pt x="1178711" y="227079"/>
                </a:lnTo>
                <a:lnTo>
                  <a:pt x="1178711" y="215027"/>
                </a:lnTo>
                <a:lnTo>
                  <a:pt x="1178393" y="203293"/>
                </a:lnTo>
                <a:lnTo>
                  <a:pt x="1178075" y="191241"/>
                </a:lnTo>
                <a:lnTo>
                  <a:pt x="1177438" y="179507"/>
                </a:lnTo>
                <a:lnTo>
                  <a:pt x="1176484" y="167772"/>
                </a:lnTo>
                <a:lnTo>
                  <a:pt x="1175211" y="155720"/>
                </a:lnTo>
                <a:lnTo>
                  <a:pt x="1173938" y="144303"/>
                </a:lnTo>
                <a:lnTo>
                  <a:pt x="1172028" y="132568"/>
                </a:lnTo>
                <a:lnTo>
                  <a:pt x="1169801" y="121151"/>
                </a:lnTo>
                <a:lnTo>
                  <a:pt x="1167573" y="109734"/>
                </a:lnTo>
                <a:lnTo>
                  <a:pt x="1164391" y="98633"/>
                </a:lnTo>
                <a:lnTo>
                  <a:pt x="1161208" y="87533"/>
                </a:lnTo>
                <a:lnTo>
                  <a:pt x="1157708" y="76750"/>
                </a:lnTo>
                <a:lnTo>
                  <a:pt x="1153571" y="66284"/>
                </a:lnTo>
                <a:lnTo>
                  <a:pt x="1149115" y="55818"/>
                </a:lnTo>
                <a:lnTo>
                  <a:pt x="1144342" y="45670"/>
                </a:lnTo>
                <a:lnTo>
                  <a:pt x="1138932" y="35838"/>
                </a:lnTo>
                <a:lnTo>
                  <a:pt x="1133204" y="26641"/>
                </a:lnTo>
                <a:lnTo>
                  <a:pt x="1126839" y="17443"/>
                </a:lnTo>
                <a:lnTo>
                  <a:pt x="1119838" y="8563"/>
                </a:lnTo>
                <a:lnTo>
                  <a:pt x="111283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0" name="MH_Other_10"/>
          <p:cNvSpPr/>
          <p:nvPr/>
        </p:nvSpPr>
        <p:spPr bwMode="auto">
          <a:xfrm>
            <a:off x="2956084" y="1851201"/>
            <a:ext cx="288131" cy="392906"/>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8" name="MH_Other_11"/>
          <p:cNvSpPr/>
          <p:nvPr/>
        </p:nvSpPr>
        <p:spPr bwMode="auto">
          <a:xfrm>
            <a:off x="4253866" y="1817864"/>
            <a:ext cx="459581" cy="459581"/>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42" name="MH_Other_12"/>
          <p:cNvSpPr/>
          <p:nvPr/>
        </p:nvSpPr>
        <p:spPr bwMode="auto">
          <a:xfrm>
            <a:off x="5708809" y="1887872"/>
            <a:ext cx="316706" cy="320516"/>
          </a:xfrm>
          <a:custGeom>
            <a:avLst/>
            <a:gdLst>
              <a:gd name="T0" fmla="*/ 2147483646 w 5438"/>
              <a:gd name="T1" fmla="*/ 0 h 5494"/>
              <a:gd name="T2" fmla="*/ 0 w 5438"/>
              <a:gd name="T3" fmla="*/ 2147483646 h 5494"/>
              <a:gd name="T4" fmla="*/ 2147483646 w 5438"/>
              <a:gd name="T5" fmla="*/ 2147483646 h 5494"/>
              <a:gd name="T6" fmla="*/ 2147483646 w 5438"/>
              <a:gd name="T7" fmla="*/ 2147483646 h 5494"/>
              <a:gd name="T8" fmla="*/ 2147483646 w 5438"/>
              <a:gd name="T9" fmla="*/ 2147483646 h 5494"/>
              <a:gd name="T10" fmla="*/ 2147483646 w 5438"/>
              <a:gd name="T11" fmla="*/ 2147483646 h 5494"/>
              <a:gd name="T12" fmla="*/ 2147483646 w 5438"/>
              <a:gd name="T13" fmla="*/ 2147483646 h 5494"/>
              <a:gd name="T14" fmla="*/ 2147483646 w 5438"/>
              <a:gd name="T15" fmla="*/ 2147483646 h 5494"/>
              <a:gd name="T16" fmla="*/ 2147483646 w 5438"/>
              <a:gd name="T17" fmla="*/ 2147483646 h 5494"/>
              <a:gd name="T18" fmla="*/ 2147483646 w 5438"/>
              <a:gd name="T19" fmla="*/ 2147483646 h 5494"/>
              <a:gd name="T20" fmla="*/ 2147483646 w 5438"/>
              <a:gd name="T21" fmla="*/ 2147483646 h 5494"/>
              <a:gd name="T22" fmla="*/ 2147483646 w 5438"/>
              <a:gd name="T23" fmla="*/ 2147483646 h 5494"/>
              <a:gd name="T24" fmla="*/ 2147483646 w 5438"/>
              <a:gd name="T25" fmla="*/ 2147483646 h 5494"/>
              <a:gd name="T26" fmla="*/ 2147483646 w 5438"/>
              <a:gd name="T27" fmla="*/ 2147483646 h 5494"/>
              <a:gd name="T28" fmla="*/ 2147483646 w 5438"/>
              <a:gd name="T29" fmla="*/ 2147483646 h 5494"/>
              <a:gd name="T30" fmla="*/ 2147483646 w 5438"/>
              <a:gd name="T31" fmla="*/ 2147483646 h 5494"/>
              <a:gd name="T32" fmla="*/ 2147483646 w 5438"/>
              <a:gd name="T33" fmla="*/ 2147483646 h 5494"/>
              <a:gd name="T34" fmla="*/ 2147483646 w 5438"/>
              <a:gd name="T35" fmla="*/ 2147483646 h 5494"/>
              <a:gd name="T36" fmla="*/ 2147483646 w 5438"/>
              <a:gd name="T37" fmla="*/ 2147483646 h 5494"/>
              <a:gd name="T38" fmla="*/ 2147483646 w 5438"/>
              <a:gd name="T39" fmla="*/ 2147483646 h 5494"/>
              <a:gd name="T40" fmla="*/ 2147483646 w 5438"/>
              <a:gd name="T41" fmla="*/ 2147483646 h 5494"/>
              <a:gd name="T42" fmla="*/ 2147483646 w 5438"/>
              <a:gd name="T43" fmla="*/ 2147483646 h 5494"/>
              <a:gd name="T44" fmla="*/ 2147483646 w 5438"/>
              <a:gd name="T45" fmla="*/ 2147483646 h 5494"/>
              <a:gd name="T46" fmla="*/ 2147483646 w 5438"/>
              <a:gd name="T47" fmla="*/ 2147483646 h 5494"/>
              <a:gd name="T48" fmla="*/ 2147483646 w 5438"/>
              <a:gd name="T49" fmla="*/ 2147483646 h 5494"/>
              <a:gd name="T50" fmla="*/ 2147483646 w 5438"/>
              <a:gd name="T51" fmla="*/ 2147483646 h 5494"/>
              <a:gd name="T52" fmla="*/ 2147483646 w 5438"/>
              <a:gd name="T53" fmla="*/ 2147483646 h 5494"/>
              <a:gd name="T54" fmla="*/ 2147483646 w 5438"/>
              <a:gd name="T55" fmla="*/ 2147483646 h 5494"/>
              <a:gd name="T56" fmla="*/ 2147483646 w 5438"/>
              <a:gd name="T57" fmla="*/ 2147483646 h 5494"/>
              <a:gd name="T58" fmla="*/ 2147483646 w 5438"/>
              <a:gd name="T59" fmla="*/ 2147483646 h 5494"/>
              <a:gd name="T60" fmla="*/ 2147483646 w 5438"/>
              <a:gd name="T61" fmla="*/ 2147483646 h 5494"/>
              <a:gd name="T62" fmla="*/ 2147483646 w 5438"/>
              <a:gd name="T63" fmla="*/ 2147483646 h 5494"/>
              <a:gd name="T64" fmla="*/ 2147483646 w 5438"/>
              <a:gd name="T65" fmla="*/ 2147483646 h 5494"/>
              <a:gd name="T66" fmla="*/ 2147483646 w 5438"/>
              <a:gd name="T67" fmla="*/ 2147483646 h 5494"/>
              <a:gd name="T68" fmla="*/ 2147483646 w 5438"/>
              <a:gd name="T69" fmla="*/ 2147483646 h 5494"/>
              <a:gd name="T70" fmla="*/ 2147483646 w 5438"/>
              <a:gd name="T71" fmla="*/ 2147483646 h 5494"/>
              <a:gd name="T72" fmla="*/ 2147483646 w 5438"/>
              <a:gd name="T73" fmla="*/ 2147483646 h 5494"/>
              <a:gd name="T74" fmla="*/ 2147483646 w 5438"/>
              <a:gd name="T75" fmla="*/ 2147483646 h 5494"/>
              <a:gd name="T76" fmla="*/ 2147483646 w 5438"/>
              <a:gd name="T77" fmla="*/ 2147483646 h 5494"/>
              <a:gd name="T78" fmla="*/ 2147483646 w 5438"/>
              <a:gd name="T79" fmla="*/ 2147483646 h 5494"/>
              <a:gd name="T80" fmla="*/ 2147483646 w 5438"/>
              <a:gd name="T81" fmla="*/ 2147483646 h 5494"/>
              <a:gd name="T82" fmla="*/ 2147483646 w 5438"/>
              <a:gd name="T83" fmla="*/ 2147483646 h 5494"/>
              <a:gd name="T84" fmla="*/ 2147483646 w 5438"/>
              <a:gd name="T85" fmla="*/ 2147483646 h 5494"/>
              <a:gd name="T86" fmla="*/ 2147483646 w 5438"/>
              <a:gd name="T87" fmla="*/ 2147483646 h 5494"/>
              <a:gd name="T88" fmla="*/ 2147483646 w 5438"/>
              <a:gd name="T89" fmla="*/ 2147483646 h 5494"/>
              <a:gd name="T90" fmla="*/ 2147483646 w 5438"/>
              <a:gd name="T91" fmla="*/ 2147483646 h 5494"/>
              <a:gd name="T92" fmla="*/ 2147483646 w 5438"/>
              <a:gd name="T93" fmla="*/ 2147483646 h 5494"/>
              <a:gd name="T94" fmla="*/ 2147483646 w 5438"/>
              <a:gd name="T95" fmla="*/ 2147483646 h 5494"/>
              <a:gd name="T96" fmla="*/ 2147483646 w 5438"/>
              <a:gd name="T97" fmla="*/ 2147483646 h 5494"/>
              <a:gd name="T98" fmla="*/ 2147483646 w 5438"/>
              <a:gd name="T99" fmla="*/ 2147483646 h 5494"/>
              <a:gd name="T100" fmla="*/ 2147483646 w 5438"/>
              <a:gd name="T101" fmla="*/ 2147483646 h 5494"/>
              <a:gd name="T102" fmla="*/ 2147483646 w 5438"/>
              <a:gd name="T103" fmla="*/ 2147483646 h 5494"/>
              <a:gd name="T104" fmla="*/ 2147483646 w 5438"/>
              <a:gd name="T105" fmla="*/ 2147483646 h 5494"/>
              <a:gd name="T106" fmla="*/ 2147483646 w 5438"/>
              <a:gd name="T107" fmla="*/ 2147483646 h 5494"/>
              <a:gd name="T108" fmla="*/ 2147483646 w 5438"/>
              <a:gd name="T109" fmla="*/ 2147483646 h 5494"/>
              <a:gd name="T110" fmla="*/ 2147483646 w 5438"/>
              <a:gd name="T111" fmla="*/ 2147483646 h 5494"/>
              <a:gd name="T112" fmla="*/ 2147483646 w 5438"/>
              <a:gd name="T113" fmla="*/ 2147483646 h 5494"/>
              <a:gd name="T114" fmla="*/ 2147483646 w 5438"/>
              <a:gd name="T115" fmla="*/ 2147483646 h 5494"/>
              <a:gd name="T116" fmla="*/ 2147483646 w 5438"/>
              <a:gd name="T117" fmla="*/ 2147483646 h 5494"/>
              <a:gd name="T118" fmla="*/ 2147483646 w 5438"/>
              <a:gd name="T119" fmla="*/ 2147483646 h 549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38" h="5494">
                <a:moveTo>
                  <a:pt x="2825" y="454"/>
                </a:moveTo>
                <a:lnTo>
                  <a:pt x="2825" y="0"/>
                </a:lnTo>
                <a:lnTo>
                  <a:pt x="2514" y="0"/>
                </a:lnTo>
                <a:lnTo>
                  <a:pt x="2514" y="454"/>
                </a:lnTo>
                <a:lnTo>
                  <a:pt x="0" y="454"/>
                </a:lnTo>
                <a:lnTo>
                  <a:pt x="0" y="1259"/>
                </a:lnTo>
                <a:lnTo>
                  <a:pt x="276" y="1259"/>
                </a:lnTo>
                <a:lnTo>
                  <a:pt x="276" y="4295"/>
                </a:lnTo>
                <a:lnTo>
                  <a:pt x="2197" y="4295"/>
                </a:lnTo>
                <a:lnTo>
                  <a:pt x="1028" y="5252"/>
                </a:lnTo>
                <a:lnTo>
                  <a:pt x="1225" y="5494"/>
                </a:lnTo>
                <a:lnTo>
                  <a:pt x="2689" y="4295"/>
                </a:lnTo>
                <a:lnTo>
                  <a:pt x="2699" y="4295"/>
                </a:lnTo>
                <a:lnTo>
                  <a:pt x="4163" y="5494"/>
                </a:lnTo>
                <a:lnTo>
                  <a:pt x="4360" y="5252"/>
                </a:lnTo>
                <a:lnTo>
                  <a:pt x="3192" y="4295"/>
                </a:lnTo>
                <a:lnTo>
                  <a:pt x="5105" y="4295"/>
                </a:lnTo>
                <a:lnTo>
                  <a:pt x="5105" y="1259"/>
                </a:lnTo>
                <a:lnTo>
                  <a:pt x="5438" y="1259"/>
                </a:lnTo>
                <a:lnTo>
                  <a:pt x="5438" y="454"/>
                </a:lnTo>
                <a:lnTo>
                  <a:pt x="2825" y="454"/>
                </a:lnTo>
                <a:close/>
                <a:moveTo>
                  <a:pt x="4793" y="3983"/>
                </a:moveTo>
                <a:lnTo>
                  <a:pt x="587" y="3983"/>
                </a:lnTo>
                <a:lnTo>
                  <a:pt x="587" y="1259"/>
                </a:lnTo>
                <a:lnTo>
                  <a:pt x="4793" y="1259"/>
                </a:lnTo>
                <a:lnTo>
                  <a:pt x="4793" y="3983"/>
                </a:lnTo>
                <a:close/>
                <a:moveTo>
                  <a:pt x="1611" y="3281"/>
                </a:moveTo>
                <a:lnTo>
                  <a:pt x="1611" y="2471"/>
                </a:lnTo>
                <a:lnTo>
                  <a:pt x="2422" y="2471"/>
                </a:lnTo>
                <a:lnTo>
                  <a:pt x="2420" y="2429"/>
                </a:lnTo>
                <a:lnTo>
                  <a:pt x="2417" y="2388"/>
                </a:lnTo>
                <a:lnTo>
                  <a:pt x="2412" y="2347"/>
                </a:lnTo>
                <a:lnTo>
                  <a:pt x="2405" y="2308"/>
                </a:lnTo>
                <a:lnTo>
                  <a:pt x="2396" y="2268"/>
                </a:lnTo>
                <a:lnTo>
                  <a:pt x="2385" y="2230"/>
                </a:lnTo>
                <a:lnTo>
                  <a:pt x="2373" y="2192"/>
                </a:lnTo>
                <a:lnTo>
                  <a:pt x="2358" y="2156"/>
                </a:lnTo>
                <a:lnTo>
                  <a:pt x="2341" y="2120"/>
                </a:lnTo>
                <a:lnTo>
                  <a:pt x="2324" y="2085"/>
                </a:lnTo>
                <a:lnTo>
                  <a:pt x="2304" y="2051"/>
                </a:lnTo>
                <a:lnTo>
                  <a:pt x="2284" y="2018"/>
                </a:lnTo>
                <a:lnTo>
                  <a:pt x="2260" y="1986"/>
                </a:lnTo>
                <a:lnTo>
                  <a:pt x="2237" y="1956"/>
                </a:lnTo>
                <a:lnTo>
                  <a:pt x="2210" y="1926"/>
                </a:lnTo>
                <a:lnTo>
                  <a:pt x="2184" y="1898"/>
                </a:lnTo>
                <a:lnTo>
                  <a:pt x="2156" y="1871"/>
                </a:lnTo>
                <a:lnTo>
                  <a:pt x="2126" y="1846"/>
                </a:lnTo>
                <a:lnTo>
                  <a:pt x="2096" y="1822"/>
                </a:lnTo>
                <a:lnTo>
                  <a:pt x="2064" y="1799"/>
                </a:lnTo>
                <a:lnTo>
                  <a:pt x="2031" y="1778"/>
                </a:lnTo>
                <a:lnTo>
                  <a:pt x="1997" y="1759"/>
                </a:lnTo>
                <a:lnTo>
                  <a:pt x="1962" y="1741"/>
                </a:lnTo>
                <a:lnTo>
                  <a:pt x="1926" y="1724"/>
                </a:lnTo>
                <a:lnTo>
                  <a:pt x="1890" y="1710"/>
                </a:lnTo>
                <a:lnTo>
                  <a:pt x="1852" y="1697"/>
                </a:lnTo>
                <a:lnTo>
                  <a:pt x="1814" y="1686"/>
                </a:lnTo>
                <a:lnTo>
                  <a:pt x="1774" y="1677"/>
                </a:lnTo>
                <a:lnTo>
                  <a:pt x="1735" y="1670"/>
                </a:lnTo>
                <a:lnTo>
                  <a:pt x="1694" y="1665"/>
                </a:lnTo>
                <a:lnTo>
                  <a:pt x="1653" y="1662"/>
                </a:lnTo>
                <a:lnTo>
                  <a:pt x="1611" y="1660"/>
                </a:lnTo>
                <a:lnTo>
                  <a:pt x="1569" y="1662"/>
                </a:lnTo>
                <a:lnTo>
                  <a:pt x="1528" y="1665"/>
                </a:lnTo>
                <a:lnTo>
                  <a:pt x="1487" y="1670"/>
                </a:lnTo>
                <a:lnTo>
                  <a:pt x="1448" y="1677"/>
                </a:lnTo>
                <a:lnTo>
                  <a:pt x="1408" y="1686"/>
                </a:lnTo>
                <a:lnTo>
                  <a:pt x="1369" y="1697"/>
                </a:lnTo>
                <a:lnTo>
                  <a:pt x="1332" y="1710"/>
                </a:lnTo>
                <a:lnTo>
                  <a:pt x="1295" y="1724"/>
                </a:lnTo>
                <a:lnTo>
                  <a:pt x="1260" y="1741"/>
                </a:lnTo>
                <a:lnTo>
                  <a:pt x="1224" y="1759"/>
                </a:lnTo>
                <a:lnTo>
                  <a:pt x="1191" y="1778"/>
                </a:lnTo>
                <a:lnTo>
                  <a:pt x="1157" y="1799"/>
                </a:lnTo>
                <a:lnTo>
                  <a:pt x="1126" y="1822"/>
                </a:lnTo>
                <a:lnTo>
                  <a:pt x="1096" y="1846"/>
                </a:lnTo>
                <a:lnTo>
                  <a:pt x="1066" y="1871"/>
                </a:lnTo>
                <a:lnTo>
                  <a:pt x="1038" y="1898"/>
                </a:lnTo>
                <a:lnTo>
                  <a:pt x="1011" y="1926"/>
                </a:lnTo>
                <a:lnTo>
                  <a:pt x="986" y="1956"/>
                </a:lnTo>
                <a:lnTo>
                  <a:pt x="962" y="1986"/>
                </a:lnTo>
                <a:lnTo>
                  <a:pt x="939" y="2018"/>
                </a:lnTo>
                <a:lnTo>
                  <a:pt x="918" y="2051"/>
                </a:lnTo>
                <a:lnTo>
                  <a:pt x="899" y="2085"/>
                </a:lnTo>
                <a:lnTo>
                  <a:pt x="881" y="2120"/>
                </a:lnTo>
                <a:lnTo>
                  <a:pt x="864" y="2156"/>
                </a:lnTo>
                <a:lnTo>
                  <a:pt x="850" y="2192"/>
                </a:lnTo>
                <a:lnTo>
                  <a:pt x="837" y="2230"/>
                </a:lnTo>
                <a:lnTo>
                  <a:pt x="826" y="2268"/>
                </a:lnTo>
                <a:lnTo>
                  <a:pt x="817" y="2308"/>
                </a:lnTo>
                <a:lnTo>
                  <a:pt x="809" y="2347"/>
                </a:lnTo>
                <a:lnTo>
                  <a:pt x="804" y="2388"/>
                </a:lnTo>
                <a:lnTo>
                  <a:pt x="801" y="2429"/>
                </a:lnTo>
                <a:lnTo>
                  <a:pt x="800" y="2471"/>
                </a:lnTo>
                <a:lnTo>
                  <a:pt x="801" y="2513"/>
                </a:lnTo>
                <a:lnTo>
                  <a:pt x="804" y="2554"/>
                </a:lnTo>
                <a:lnTo>
                  <a:pt x="809" y="2595"/>
                </a:lnTo>
                <a:lnTo>
                  <a:pt x="817" y="2634"/>
                </a:lnTo>
                <a:lnTo>
                  <a:pt x="826" y="2674"/>
                </a:lnTo>
                <a:lnTo>
                  <a:pt x="837" y="2712"/>
                </a:lnTo>
                <a:lnTo>
                  <a:pt x="850" y="2750"/>
                </a:lnTo>
                <a:lnTo>
                  <a:pt x="864" y="2786"/>
                </a:lnTo>
                <a:lnTo>
                  <a:pt x="881" y="2822"/>
                </a:lnTo>
                <a:lnTo>
                  <a:pt x="899" y="2857"/>
                </a:lnTo>
                <a:lnTo>
                  <a:pt x="918" y="2891"/>
                </a:lnTo>
                <a:lnTo>
                  <a:pt x="939" y="2924"/>
                </a:lnTo>
                <a:lnTo>
                  <a:pt x="962" y="2956"/>
                </a:lnTo>
                <a:lnTo>
                  <a:pt x="986" y="2986"/>
                </a:lnTo>
                <a:lnTo>
                  <a:pt x="1011" y="3016"/>
                </a:lnTo>
                <a:lnTo>
                  <a:pt x="1038" y="3044"/>
                </a:lnTo>
                <a:lnTo>
                  <a:pt x="1066" y="3070"/>
                </a:lnTo>
                <a:lnTo>
                  <a:pt x="1096" y="3097"/>
                </a:lnTo>
                <a:lnTo>
                  <a:pt x="1126" y="3120"/>
                </a:lnTo>
                <a:lnTo>
                  <a:pt x="1157" y="3144"/>
                </a:lnTo>
                <a:lnTo>
                  <a:pt x="1191" y="3164"/>
                </a:lnTo>
                <a:lnTo>
                  <a:pt x="1224" y="3184"/>
                </a:lnTo>
                <a:lnTo>
                  <a:pt x="1260" y="3201"/>
                </a:lnTo>
                <a:lnTo>
                  <a:pt x="1295" y="3218"/>
                </a:lnTo>
                <a:lnTo>
                  <a:pt x="1332" y="3233"/>
                </a:lnTo>
                <a:lnTo>
                  <a:pt x="1369" y="3245"/>
                </a:lnTo>
                <a:lnTo>
                  <a:pt x="1408" y="3256"/>
                </a:lnTo>
                <a:lnTo>
                  <a:pt x="1448" y="3265"/>
                </a:lnTo>
                <a:lnTo>
                  <a:pt x="1487" y="3272"/>
                </a:lnTo>
                <a:lnTo>
                  <a:pt x="1528" y="3277"/>
                </a:lnTo>
                <a:lnTo>
                  <a:pt x="1569" y="3280"/>
                </a:lnTo>
                <a:lnTo>
                  <a:pt x="1611" y="3281"/>
                </a:lnTo>
                <a:close/>
                <a:moveTo>
                  <a:pt x="1838" y="3503"/>
                </a:moveTo>
                <a:lnTo>
                  <a:pt x="1838" y="3503"/>
                </a:lnTo>
                <a:lnTo>
                  <a:pt x="1881" y="3502"/>
                </a:lnTo>
                <a:lnTo>
                  <a:pt x="1921" y="3499"/>
                </a:lnTo>
                <a:lnTo>
                  <a:pt x="1962" y="3493"/>
                </a:lnTo>
                <a:lnTo>
                  <a:pt x="2002" y="3486"/>
                </a:lnTo>
                <a:lnTo>
                  <a:pt x="2041" y="3477"/>
                </a:lnTo>
                <a:lnTo>
                  <a:pt x="2080" y="3466"/>
                </a:lnTo>
                <a:lnTo>
                  <a:pt x="2117" y="3453"/>
                </a:lnTo>
                <a:lnTo>
                  <a:pt x="2154" y="3439"/>
                </a:lnTo>
                <a:lnTo>
                  <a:pt x="2190" y="3422"/>
                </a:lnTo>
                <a:lnTo>
                  <a:pt x="2225" y="3404"/>
                </a:lnTo>
                <a:lnTo>
                  <a:pt x="2259" y="3385"/>
                </a:lnTo>
                <a:lnTo>
                  <a:pt x="2292" y="3364"/>
                </a:lnTo>
                <a:lnTo>
                  <a:pt x="2323" y="3341"/>
                </a:lnTo>
                <a:lnTo>
                  <a:pt x="2355" y="3317"/>
                </a:lnTo>
                <a:lnTo>
                  <a:pt x="2384" y="3292"/>
                </a:lnTo>
                <a:lnTo>
                  <a:pt x="2411" y="3265"/>
                </a:lnTo>
                <a:lnTo>
                  <a:pt x="2439" y="3237"/>
                </a:lnTo>
                <a:lnTo>
                  <a:pt x="2464" y="3207"/>
                </a:lnTo>
                <a:lnTo>
                  <a:pt x="2488" y="3177"/>
                </a:lnTo>
                <a:lnTo>
                  <a:pt x="2511" y="3146"/>
                </a:lnTo>
                <a:lnTo>
                  <a:pt x="2532" y="3112"/>
                </a:lnTo>
                <a:lnTo>
                  <a:pt x="2551" y="3079"/>
                </a:lnTo>
                <a:lnTo>
                  <a:pt x="2570" y="3043"/>
                </a:lnTo>
                <a:lnTo>
                  <a:pt x="2586" y="3008"/>
                </a:lnTo>
                <a:lnTo>
                  <a:pt x="2600" y="2971"/>
                </a:lnTo>
                <a:lnTo>
                  <a:pt x="2612" y="2933"/>
                </a:lnTo>
                <a:lnTo>
                  <a:pt x="2623" y="2895"/>
                </a:lnTo>
                <a:lnTo>
                  <a:pt x="2633" y="2855"/>
                </a:lnTo>
                <a:lnTo>
                  <a:pt x="2640" y="2816"/>
                </a:lnTo>
                <a:lnTo>
                  <a:pt x="2645" y="2775"/>
                </a:lnTo>
                <a:lnTo>
                  <a:pt x="2648" y="2734"/>
                </a:lnTo>
                <a:lnTo>
                  <a:pt x="2649" y="2692"/>
                </a:lnTo>
                <a:lnTo>
                  <a:pt x="1838" y="2692"/>
                </a:lnTo>
                <a:lnTo>
                  <a:pt x="1838" y="3503"/>
                </a:lnTo>
                <a:close/>
                <a:moveTo>
                  <a:pt x="4318" y="1839"/>
                </a:moveTo>
                <a:lnTo>
                  <a:pt x="3281" y="1839"/>
                </a:lnTo>
                <a:lnTo>
                  <a:pt x="3281" y="2150"/>
                </a:lnTo>
                <a:lnTo>
                  <a:pt x="4318" y="2150"/>
                </a:lnTo>
                <a:lnTo>
                  <a:pt x="4318" y="1839"/>
                </a:lnTo>
                <a:close/>
                <a:moveTo>
                  <a:pt x="4318" y="2411"/>
                </a:moveTo>
                <a:lnTo>
                  <a:pt x="3281" y="2411"/>
                </a:lnTo>
                <a:lnTo>
                  <a:pt x="3281" y="2723"/>
                </a:lnTo>
                <a:lnTo>
                  <a:pt x="4318" y="2723"/>
                </a:lnTo>
                <a:lnTo>
                  <a:pt x="4318" y="2411"/>
                </a:lnTo>
                <a:close/>
                <a:moveTo>
                  <a:pt x="4318" y="2983"/>
                </a:moveTo>
                <a:lnTo>
                  <a:pt x="3281" y="2983"/>
                </a:lnTo>
                <a:lnTo>
                  <a:pt x="3281" y="3295"/>
                </a:lnTo>
                <a:lnTo>
                  <a:pt x="4318" y="3295"/>
                </a:lnTo>
                <a:lnTo>
                  <a:pt x="4318" y="2983"/>
                </a:lnTo>
                <a:close/>
              </a:path>
            </a:pathLst>
          </a:custGeom>
          <a:solidFill>
            <a:schemeClr val="bg1"/>
          </a:solidFill>
          <a:ln>
            <a:noFill/>
          </a:ln>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19" name="MH_Other_13"/>
          <p:cNvSpPr/>
          <p:nvPr/>
        </p:nvSpPr>
        <p:spPr>
          <a:xfrm>
            <a:off x="6842284" y="1899778"/>
            <a:ext cx="309563" cy="296704"/>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cap="flat" cmpd="sng" algn="ctr">
            <a:noFill/>
            <a:prstDash val="solid"/>
            <a:miter lim="800000"/>
          </a:ln>
          <a:effec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kern="0">
              <a:solidFill>
                <a:srgbClr val="482E2C"/>
              </a:solidFill>
              <a:cs typeface="+mn-ea"/>
              <a:sym typeface="+mn-lt"/>
            </a:endParaRPr>
          </a:p>
        </p:txBody>
      </p:sp>
      <p:sp>
        <p:nvSpPr>
          <p:cNvPr id="20" name="MH_SubTitle_3"/>
          <p:cNvSpPr txBox="1"/>
          <p:nvPr/>
        </p:nvSpPr>
        <p:spPr>
          <a:xfrm>
            <a:off x="3991441" y="2776762"/>
            <a:ext cx="1054894" cy="564356"/>
          </a:xfrm>
          <a:prstGeom prst="rect">
            <a:avLst/>
          </a:prstGeom>
          <a:noFill/>
        </p:spPr>
        <p:txBody>
          <a:bodyPr lIns="0" tIns="0" rIns="0" bIns="0">
            <a:normAutofit/>
          </a:bodyPr>
          <a:lstStyle/>
          <a:p>
            <a:pPr algn="ctr">
              <a:lnSpc>
                <a:spcPct val="120000"/>
              </a:lnSpc>
              <a:defRPr/>
            </a:pPr>
            <a:r>
              <a:rPr lang="en-US" altLang="zh-CN" b="1" kern="0" dirty="0">
                <a:solidFill>
                  <a:srgbClr val="1B4367"/>
                </a:solidFill>
                <a:cs typeface="+mn-ea"/>
                <a:sym typeface="+mn-lt"/>
              </a:rPr>
              <a:t>3.</a:t>
            </a:r>
            <a:endParaRPr lang="zh-CN" altLang="en-US" b="1" kern="0" dirty="0">
              <a:solidFill>
                <a:srgbClr val="1B4367"/>
              </a:solidFill>
              <a:cs typeface="+mn-ea"/>
              <a:sym typeface="+mn-lt"/>
            </a:endParaRPr>
          </a:p>
        </p:txBody>
      </p:sp>
      <p:sp>
        <p:nvSpPr>
          <p:cNvPr id="21" name="MH_SubTitle_2"/>
          <p:cNvSpPr txBox="1"/>
          <p:nvPr/>
        </p:nvSpPr>
        <p:spPr>
          <a:xfrm>
            <a:off x="2559367" y="2684638"/>
            <a:ext cx="1080135" cy="657225"/>
          </a:xfrm>
          <a:prstGeom prst="rect">
            <a:avLst/>
          </a:prstGeom>
          <a:noFill/>
        </p:spPr>
        <p:txBody>
          <a:bodyPr lIns="0" tIns="0" rIns="0" bIns="0"/>
          <a:lstStyle/>
          <a:p>
            <a:pPr algn="ctr">
              <a:lnSpc>
                <a:spcPct val="120000"/>
              </a:lnSpc>
              <a:defRPr/>
            </a:pPr>
            <a:r>
              <a:rPr lang="en-US" altLang="zh-CN" b="1" kern="0" dirty="0">
                <a:solidFill>
                  <a:srgbClr val="1B4367"/>
                </a:solidFill>
                <a:cs typeface="+mn-ea"/>
                <a:sym typeface="+mn-lt"/>
              </a:rPr>
              <a:t>2.</a:t>
            </a:r>
            <a:endParaRPr lang="zh-CN" altLang="en-US" b="1" kern="0" dirty="0">
              <a:solidFill>
                <a:srgbClr val="1B4367"/>
              </a:solidFill>
              <a:cs typeface="+mn-ea"/>
              <a:sym typeface="+mn-lt"/>
            </a:endParaRPr>
          </a:p>
        </p:txBody>
      </p:sp>
      <p:sp>
        <p:nvSpPr>
          <p:cNvPr id="22" name="MH_SubTitle_1"/>
          <p:cNvSpPr txBox="1"/>
          <p:nvPr/>
        </p:nvSpPr>
        <p:spPr>
          <a:xfrm>
            <a:off x="1424940" y="2684638"/>
            <a:ext cx="1081088" cy="657225"/>
          </a:xfrm>
          <a:prstGeom prst="rect">
            <a:avLst/>
          </a:prstGeom>
          <a:noFill/>
        </p:spPr>
        <p:txBody>
          <a:bodyPr lIns="0" tIns="0" rIns="0" bIns="0"/>
          <a:lstStyle/>
          <a:p>
            <a:pPr algn="ctr">
              <a:lnSpc>
                <a:spcPct val="120000"/>
              </a:lnSpc>
              <a:defRPr/>
            </a:pPr>
            <a:r>
              <a:rPr lang="en-US" altLang="zh-CN" b="1" kern="0" dirty="0">
                <a:solidFill>
                  <a:srgbClr val="1B4367"/>
                </a:solidFill>
                <a:cs typeface="+mn-ea"/>
                <a:sym typeface="+mn-lt"/>
              </a:rPr>
              <a:t>1.</a:t>
            </a:r>
            <a:endParaRPr lang="zh-CN" altLang="en-US" b="1" kern="0" dirty="0">
              <a:solidFill>
                <a:srgbClr val="1B4367"/>
              </a:solidFill>
              <a:cs typeface="+mn-ea"/>
              <a:sym typeface="+mn-lt"/>
            </a:endParaRPr>
          </a:p>
        </p:txBody>
      </p:sp>
      <p:sp>
        <p:nvSpPr>
          <p:cNvPr id="23" name="MH_SubTitle_5"/>
          <p:cNvSpPr txBox="1"/>
          <p:nvPr/>
        </p:nvSpPr>
        <p:spPr>
          <a:xfrm>
            <a:off x="6451282" y="2684638"/>
            <a:ext cx="1081088" cy="657225"/>
          </a:xfrm>
          <a:prstGeom prst="rect">
            <a:avLst/>
          </a:prstGeom>
          <a:noFill/>
        </p:spPr>
        <p:txBody>
          <a:bodyPr lIns="0" tIns="0" rIns="0" bIns="0"/>
          <a:lstStyle/>
          <a:p>
            <a:pPr algn="ctr">
              <a:lnSpc>
                <a:spcPct val="120000"/>
              </a:lnSpc>
              <a:defRPr/>
            </a:pPr>
            <a:r>
              <a:rPr lang="en-US" altLang="zh-CN" b="1" kern="0" dirty="0">
                <a:solidFill>
                  <a:srgbClr val="1B4367"/>
                </a:solidFill>
                <a:cs typeface="+mn-ea"/>
                <a:sym typeface="+mn-lt"/>
              </a:rPr>
              <a:t>5.</a:t>
            </a:r>
            <a:endParaRPr lang="zh-CN" altLang="en-US" b="1" kern="0" dirty="0">
              <a:solidFill>
                <a:srgbClr val="1B4367"/>
              </a:solidFill>
              <a:cs typeface="+mn-ea"/>
              <a:sym typeface="+mn-lt"/>
            </a:endParaRPr>
          </a:p>
        </p:txBody>
      </p:sp>
      <p:sp>
        <p:nvSpPr>
          <p:cNvPr id="26" name="MH_SubTitle_4"/>
          <p:cNvSpPr txBox="1"/>
          <p:nvPr/>
        </p:nvSpPr>
        <p:spPr>
          <a:xfrm>
            <a:off x="5317808" y="2684638"/>
            <a:ext cx="1079659" cy="657225"/>
          </a:xfrm>
          <a:prstGeom prst="rect">
            <a:avLst/>
          </a:prstGeom>
          <a:noFill/>
        </p:spPr>
        <p:txBody>
          <a:bodyPr lIns="0" tIns="0" rIns="0" bIns="0"/>
          <a:lstStyle/>
          <a:p>
            <a:pPr algn="ctr">
              <a:lnSpc>
                <a:spcPct val="120000"/>
              </a:lnSpc>
              <a:defRPr/>
            </a:pPr>
            <a:r>
              <a:rPr lang="en-US" altLang="zh-CN" b="1" kern="0" dirty="0">
                <a:solidFill>
                  <a:srgbClr val="1B4367"/>
                </a:solidFill>
                <a:cs typeface="+mn-ea"/>
                <a:sym typeface="+mn-lt"/>
              </a:rPr>
              <a:t>4.</a:t>
            </a:r>
            <a:endParaRPr lang="zh-CN" altLang="en-US" b="1" kern="0" dirty="0">
              <a:solidFill>
                <a:srgbClr val="1B4367"/>
              </a:solidFill>
              <a:cs typeface="+mn-ea"/>
              <a:sym typeface="+mn-lt"/>
            </a:endParaRPr>
          </a:p>
        </p:txBody>
      </p:sp>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我们的优点</a:t>
            </a:r>
          </a:p>
        </p:txBody>
      </p:sp>
      <p:cxnSp>
        <p:nvCxnSpPr>
          <p:cNvPr id="25" name="直接连接符 2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323A2143-3695-424B-BBC1-F9A258BB5319}"/>
              </a:ext>
            </a:extLst>
          </p:cNvPr>
          <p:cNvSpPr txBox="1"/>
          <p:nvPr/>
        </p:nvSpPr>
        <p:spPr>
          <a:xfrm>
            <a:off x="1491615" y="3058940"/>
            <a:ext cx="947737" cy="600164"/>
          </a:xfrm>
          <a:prstGeom prst="rect">
            <a:avLst/>
          </a:prstGeom>
          <a:noFill/>
        </p:spPr>
        <p:txBody>
          <a:bodyPr wrap="square" rtlCol="0">
            <a:spAutoFit/>
          </a:bodyPr>
          <a:lstStyle/>
          <a:p>
            <a:r>
              <a:rPr lang="zh-CN" altLang="en-US" sz="1100" dirty="0"/>
              <a:t>规则决策对结果有一定的提升</a:t>
            </a:r>
          </a:p>
        </p:txBody>
      </p:sp>
      <p:sp>
        <p:nvSpPr>
          <p:cNvPr id="4" name="文本框 3">
            <a:extLst>
              <a:ext uri="{FF2B5EF4-FFF2-40B4-BE49-F238E27FC236}">
                <a16:creationId xmlns:a16="http://schemas.microsoft.com/office/drawing/2014/main" id="{5EF3CF5C-D96F-423B-B222-372F634CABFE}"/>
              </a:ext>
            </a:extLst>
          </p:cNvPr>
          <p:cNvSpPr txBox="1"/>
          <p:nvPr/>
        </p:nvSpPr>
        <p:spPr>
          <a:xfrm>
            <a:off x="2481736" y="2872434"/>
            <a:ext cx="1418082" cy="553998"/>
          </a:xfrm>
          <a:prstGeom prst="rect">
            <a:avLst/>
          </a:prstGeom>
          <a:noFill/>
        </p:spPr>
        <p:txBody>
          <a:bodyPr wrap="square" rtlCol="0">
            <a:spAutoFit/>
          </a:bodyPr>
          <a:lstStyle/>
          <a:p>
            <a:r>
              <a:rPr lang="zh-CN" altLang="en-US" sz="1000" dirty="0"/>
              <a:t>模型融合在一定程度上权衡了</a:t>
            </a:r>
            <a:r>
              <a:rPr lang="en-US" altLang="zh-CN" sz="1000" dirty="0" err="1"/>
              <a:t>rankscore</a:t>
            </a:r>
            <a:r>
              <a:rPr lang="zh-CN" altLang="en-US" sz="1000" dirty="0"/>
              <a:t>和准时率的关系</a:t>
            </a:r>
          </a:p>
        </p:txBody>
      </p:sp>
      <p:sp>
        <p:nvSpPr>
          <p:cNvPr id="5" name="文本框 4">
            <a:extLst>
              <a:ext uri="{FF2B5EF4-FFF2-40B4-BE49-F238E27FC236}">
                <a16:creationId xmlns:a16="http://schemas.microsoft.com/office/drawing/2014/main" id="{1AF71E2E-C501-490D-8B42-D9723CD0C0F5}"/>
              </a:ext>
            </a:extLst>
          </p:cNvPr>
          <p:cNvSpPr txBox="1"/>
          <p:nvPr/>
        </p:nvSpPr>
        <p:spPr>
          <a:xfrm>
            <a:off x="3922523" y="3099252"/>
            <a:ext cx="1339718" cy="861774"/>
          </a:xfrm>
          <a:prstGeom prst="rect">
            <a:avLst/>
          </a:prstGeom>
          <a:noFill/>
        </p:spPr>
        <p:txBody>
          <a:bodyPr wrap="square" rtlCol="0">
            <a:spAutoFit/>
          </a:bodyPr>
          <a:lstStyle/>
          <a:p>
            <a:r>
              <a:rPr lang="zh-CN" altLang="en-US" sz="1000" dirty="0"/>
              <a:t>针对问题样本的</a:t>
            </a:r>
            <a:r>
              <a:rPr lang="en-US" altLang="zh-CN" sz="1000" dirty="0"/>
              <a:t>loss</a:t>
            </a:r>
            <a:r>
              <a:rPr lang="zh-CN" altLang="en-US" sz="1000" dirty="0"/>
              <a:t>计算方式，防止因为样本数据两极分布而造成损失不变的极端情况</a:t>
            </a:r>
          </a:p>
        </p:txBody>
      </p:sp>
      <p:sp>
        <p:nvSpPr>
          <p:cNvPr id="6" name="文本框 5">
            <a:extLst>
              <a:ext uri="{FF2B5EF4-FFF2-40B4-BE49-F238E27FC236}">
                <a16:creationId xmlns:a16="http://schemas.microsoft.com/office/drawing/2014/main" id="{6F3E510C-D01C-4890-82F0-7A35B52D3B68}"/>
              </a:ext>
            </a:extLst>
          </p:cNvPr>
          <p:cNvSpPr txBox="1"/>
          <p:nvPr/>
        </p:nvSpPr>
        <p:spPr>
          <a:xfrm>
            <a:off x="5486542" y="2942985"/>
            <a:ext cx="969091" cy="861774"/>
          </a:xfrm>
          <a:prstGeom prst="rect">
            <a:avLst/>
          </a:prstGeom>
          <a:noFill/>
        </p:spPr>
        <p:txBody>
          <a:bodyPr wrap="square" rtlCol="0">
            <a:spAutoFit/>
          </a:bodyPr>
          <a:lstStyle/>
          <a:p>
            <a:r>
              <a:rPr lang="zh-CN" altLang="en-US" sz="1000" dirty="0"/>
              <a:t>损失函数的裁剪和舒缓化，一定程度上有效避免了</a:t>
            </a:r>
            <a:r>
              <a:rPr lang="en-US" altLang="zh-CN" sz="1000" dirty="0"/>
              <a:t>NAN</a:t>
            </a:r>
            <a:endParaRPr lang="zh-CN" altLang="en-US" sz="1000" dirty="0"/>
          </a:p>
        </p:txBody>
      </p:sp>
      <p:sp>
        <p:nvSpPr>
          <p:cNvPr id="7" name="文本框 6">
            <a:extLst>
              <a:ext uri="{FF2B5EF4-FFF2-40B4-BE49-F238E27FC236}">
                <a16:creationId xmlns:a16="http://schemas.microsoft.com/office/drawing/2014/main" id="{1060D09E-D033-4A6E-A00B-4E29B9F53E62}"/>
              </a:ext>
            </a:extLst>
          </p:cNvPr>
          <p:cNvSpPr txBox="1"/>
          <p:nvPr/>
        </p:nvSpPr>
        <p:spPr>
          <a:xfrm>
            <a:off x="6686173" y="2942985"/>
            <a:ext cx="1237130" cy="246221"/>
          </a:xfrm>
          <a:prstGeom prst="rect">
            <a:avLst/>
          </a:prstGeom>
          <a:noFill/>
        </p:spPr>
        <p:txBody>
          <a:bodyPr wrap="square" rtlCol="0">
            <a:spAutoFit/>
          </a:bodyPr>
          <a:lstStyle/>
          <a:p>
            <a:r>
              <a:rPr lang="zh-CN" altLang="en-US" sz="1000" dirty="0"/>
              <a:t>数据增广的运用</a:t>
            </a:r>
          </a:p>
        </p:txBody>
      </p:sp>
    </p:spTree>
  </p:cSld>
  <p:clrMapOvr>
    <a:masterClrMapping/>
  </p:clrMapOvr>
  <mc:AlternateContent xmlns:mc="http://schemas.openxmlformats.org/markup-compatibility/2006">
    <mc:Choice xmlns:p14="http://schemas.microsoft.com/office/powerpoint/2010/main" Requires="p14">
      <p:transition spd="slow" p14:dur="1600" advClick="0" advTm="14195">
        <p14:prism isInverted="1"/>
      </p:transition>
    </mc:Choice>
    <mc:Fallback>
      <p:transition spd="slow" advClick="0" advTm="14195">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nodeType="afterGroup">
                            <p:stCondLst>
                              <p:cond delay="700"/>
                            </p:stCondLst>
                            <p:childTnLst>
                              <p:par>
                                <p:cTn id="13" presetID="22" presetClass="entr" presetSubtype="8"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300"/>
                                        <p:tgtEl>
                                          <p:spTgt spid="25"/>
                                        </p:tgtEl>
                                      </p:cBhvr>
                                    </p:animEffect>
                                  </p:childTnLst>
                                </p:cTn>
                              </p:par>
                            </p:childTnLst>
                          </p:cTn>
                        </p:par>
                        <p:par>
                          <p:cTn id="16" fill="hold" nodeType="afterGroup">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anim calcmode="lin" valueType="num">
                                      <p:cBhvr>
                                        <p:cTn id="22" dur="500" fill="hold"/>
                                        <p:tgtEl>
                                          <p:spTgt spid="8"/>
                                        </p:tgtEl>
                                        <p:attrNameLst>
                                          <p:attrName>ppt_x</p:attrName>
                                        </p:attrNameLst>
                                      </p:cBhvr>
                                      <p:tavLst>
                                        <p:tav tm="0">
                                          <p:val>
                                            <p:fltVal val="0.5"/>
                                          </p:val>
                                        </p:tav>
                                        <p:tav tm="100000">
                                          <p:val>
                                            <p:strVal val="#ppt_x"/>
                                          </p:val>
                                        </p:tav>
                                      </p:tavLst>
                                    </p:anim>
                                    <p:anim calcmode="lin" valueType="num">
                                      <p:cBhvr>
                                        <p:cTn id="23" dur="500" fill="hold"/>
                                        <p:tgtEl>
                                          <p:spTgt spid="8"/>
                                        </p:tgtEl>
                                        <p:attrNameLst>
                                          <p:attrName>ppt_y</p:attrName>
                                        </p:attrNameLst>
                                      </p:cBhvr>
                                      <p:tavLst>
                                        <p:tav tm="0">
                                          <p:val>
                                            <p:fltVal val="0.5"/>
                                          </p:val>
                                        </p:tav>
                                        <p:tav tm="100000">
                                          <p:val>
                                            <p:strVal val="#ppt_y"/>
                                          </p:val>
                                        </p:tav>
                                      </p:tavLst>
                                    </p:anim>
                                  </p:childTnLst>
                                </p:cTn>
                              </p:par>
                              <p:par>
                                <p:cTn id="24" presetID="53"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anim calcmode="lin" valueType="num">
                                      <p:cBhvr>
                                        <p:cTn id="29" dur="500" fill="hold"/>
                                        <p:tgtEl>
                                          <p:spTgt spid="10"/>
                                        </p:tgtEl>
                                        <p:attrNameLst>
                                          <p:attrName>ppt_x</p:attrName>
                                        </p:attrNameLst>
                                      </p:cBhvr>
                                      <p:tavLst>
                                        <p:tav tm="0">
                                          <p:val>
                                            <p:fltVal val="0.5"/>
                                          </p:val>
                                        </p:tav>
                                        <p:tav tm="100000">
                                          <p:val>
                                            <p:strVal val="#ppt_x"/>
                                          </p:val>
                                        </p:tav>
                                      </p:tavLst>
                                    </p:anim>
                                    <p:anim calcmode="lin" valueType="num">
                                      <p:cBhvr>
                                        <p:cTn id="30" dur="500" fill="hold"/>
                                        <p:tgtEl>
                                          <p:spTgt spid="10"/>
                                        </p:tgtEl>
                                        <p:attrNameLst>
                                          <p:attrName>ppt_y</p:attrName>
                                        </p:attrNameLst>
                                      </p:cBhvr>
                                      <p:tavLst>
                                        <p:tav tm="0">
                                          <p:val>
                                            <p:fltVal val="0.5"/>
                                          </p:val>
                                        </p:tav>
                                        <p:tav tm="100000">
                                          <p:val>
                                            <p:strVal val="#ppt_y"/>
                                          </p:val>
                                        </p:tav>
                                      </p:tavLst>
                                    </p:anim>
                                  </p:childTnLst>
                                </p:cTn>
                              </p:par>
                              <p:par>
                                <p:cTn id="31" presetID="53"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anim calcmode="lin" valueType="num">
                                      <p:cBhvr>
                                        <p:cTn id="36" dur="500" fill="hold"/>
                                        <p:tgtEl>
                                          <p:spTgt spid="11"/>
                                        </p:tgtEl>
                                        <p:attrNameLst>
                                          <p:attrName>ppt_x</p:attrName>
                                        </p:attrNameLst>
                                      </p:cBhvr>
                                      <p:tavLst>
                                        <p:tav tm="0">
                                          <p:val>
                                            <p:fltVal val="0.5"/>
                                          </p:val>
                                        </p:tav>
                                        <p:tav tm="100000">
                                          <p:val>
                                            <p:strVal val="#ppt_x"/>
                                          </p:val>
                                        </p:tav>
                                      </p:tavLst>
                                    </p:anim>
                                    <p:anim calcmode="lin" valueType="num">
                                      <p:cBhvr>
                                        <p:cTn id="37" dur="500" fill="hold"/>
                                        <p:tgtEl>
                                          <p:spTgt spid="11"/>
                                        </p:tgtEl>
                                        <p:attrNameLst>
                                          <p:attrName>ppt_y</p:attrName>
                                        </p:attrNameLst>
                                      </p:cBhvr>
                                      <p:tavLst>
                                        <p:tav tm="0">
                                          <p:val>
                                            <p:fltVal val="0.5"/>
                                          </p:val>
                                        </p:tav>
                                        <p:tav tm="100000">
                                          <p:val>
                                            <p:strVal val="#ppt_y"/>
                                          </p:val>
                                        </p:tav>
                                      </p:tavLst>
                                    </p:anim>
                                  </p:childTnLst>
                                </p:cTn>
                              </p:par>
                              <p:par>
                                <p:cTn id="38" presetID="53"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fltVal val="0.5"/>
                                          </p:val>
                                        </p:tav>
                                        <p:tav tm="100000">
                                          <p:val>
                                            <p:strVal val="#ppt_x"/>
                                          </p:val>
                                        </p:tav>
                                      </p:tavLst>
                                    </p:anim>
                                    <p:anim calcmode="lin" valueType="num">
                                      <p:cBhvr>
                                        <p:cTn id="44" dur="500" fill="hold"/>
                                        <p:tgtEl>
                                          <p:spTgt spid="12"/>
                                        </p:tgtEl>
                                        <p:attrNameLst>
                                          <p:attrName>ppt_y</p:attrName>
                                        </p:attrNameLst>
                                      </p:cBhvr>
                                      <p:tavLst>
                                        <p:tav tm="0">
                                          <p:val>
                                            <p:fltVal val="0.5"/>
                                          </p:val>
                                        </p:tav>
                                        <p:tav tm="100000">
                                          <p:val>
                                            <p:strVal val="#ppt_y"/>
                                          </p:val>
                                        </p:tav>
                                      </p:tavLst>
                                    </p:anim>
                                  </p:childTnLst>
                                </p:cTn>
                              </p:par>
                              <p:par>
                                <p:cTn id="45" presetID="53"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anim calcmode="lin" valueType="num">
                                      <p:cBhvr>
                                        <p:cTn id="50" dur="500" fill="hold"/>
                                        <p:tgtEl>
                                          <p:spTgt spid="13"/>
                                        </p:tgtEl>
                                        <p:attrNameLst>
                                          <p:attrName>ppt_x</p:attrName>
                                        </p:attrNameLst>
                                      </p:cBhvr>
                                      <p:tavLst>
                                        <p:tav tm="0">
                                          <p:val>
                                            <p:fltVal val="0.5"/>
                                          </p:val>
                                        </p:tav>
                                        <p:tav tm="100000">
                                          <p:val>
                                            <p:strVal val="#ppt_x"/>
                                          </p:val>
                                        </p:tav>
                                      </p:tavLst>
                                    </p:anim>
                                    <p:anim calcmode="lin" valueType="num">
                                      <p:cBhvr>
                                        <p:cTn id="51" dur="500" fill="hold"/>
                                        <p:tgtEl>
                                          <p:spTgt spid="13"/>
                                        </p:tgtEl>
                                        <p:attrNameLst>
                                          <p:attrName>ppt_y</p:attrName>
                                        </p:attrNameLst>
                                      </p:cBhvr>
                                      <p:tavLst>
                                        <p:tav tm="0">
                                          <p:val>
                                            <p:fltVal val="0.5"/>
                                          </p:val>
                                        </p:tav>
                                        <p:tav tm="100000">
                                          <p:val>
                                            <p:strVal val="#ppt_y"/>
                                          </p:val>
                                        </p:tav>
                                      </p:tavLst>
                                    </p:anim>
                                  </p:childTnLst>
                                </p:cTn>
                              </p:par>
                              <p:par>
                                <p:cTn id="52" presetID="53" presetClass="entr" presetSubtype="0"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anim calcmode="lin" valueType="num">
                                      <p:cBhvr>
                                        <p:cTn id="57" dur="500" fill="hold"/>
                                        <p:tgtEl>
                                          <p:spTgt spid="14"/>
                                        </p:tgtEl>
                                        <p:attrNameLst>
                                          <p:attrName>ppt_x</p:attrName>
                                        </p:attrNameLst>
                                      </p:cBhvr>
                                      <p:tavLst>
                                        <p:tav tm="0">
                                          <p:val>
                                            <p:fltVal val="0.5"/>
                                          </p:val>
                                        </p:tav>
                                        <p:tav tm="100000">
                                          <p:val>
                                            <p:strVal val="#ppt_x"/>
                                          </p:val>
                                        </p:tav>
                                      </p:tavLst>
                                    </p:anim>
                                    <p:anim calcmode="lin" valueType="num">
                                      <p:cBhvr>
                                        <p:cTn id="58" dur="500" fill="hold"/>
                                        <p:tgtEl>
                                          <p:spTgt spid="14"/>
                                        </p:tgtEl>
                                        <p:attrNameLst>
                                          <p:attrName>ppt_y</p:attrName>
                                        </p:attrNameLst>
                                      </p:cBhvr>
                                      <p:tavLst>
                                        <p:tav tm="0">
                                          <p:val>
                                            <p:fltVal val="0.5"/>
                                          </p:val>
                                        </p:tav>
                                        <p:tav tm="100000">
                                          <p:val>
                                            <p:strVal val="#ppt_y"/>
                                          </p:val>
                                        </p:tav>
                                      </p:tavLst>
                                    </p:anim>
                                  </p:childTnLst>
                                </p:cTn>
                              </p:par>
                              <p:par>
                                <p:cTn id="59" presetID="53"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 calcmode="lin" valueType="num">
                                      <p:cBhvr>
                                        <p:cTn id="61" dur="500" fill="hold"/>
                                        <p:tgtEl>
                                          <p:spTgt spid="30"/>
                                        </p:tgtEl>
                                        <p:attrNameLst>
                                          <p:attrName>ppt_w</p:attrName>
                                        </p:attrNameLst>
                                      </p:cBhvr>
                                      <p:tavLst>
                                        <p:tav tm="0">
                                          <p:val>
                                            <p:fltVal val="0"/>
                                          </p:val>
                                        </p:tav>
                                        <p:tav tm="100000">
                                          <p:val>
                                            <p:strVal val="#ppt_w"/>
                                          </p:val>
                                        </p:tav>
                                      </p:tavLst>
                                    </p:anim>
                                    <p:anim calcmode="lin" valueType="num">
                                      <p:cBhvr>
                                        <p:cTn id="62" dur="500" fill="hold"/>
                                        <p:tgtEl>
                                          <p:spTgt spid="30"/>
                                        </p:tgtEl>
                                        <p:attrNameLst>
                                          <p:attrName>ppt_h</p:attrName>
                                        </p:attrNameLst>
                                      </p:cBhvr>
                                      <p:tavLst>
                                        <p:tav tm="0">
                                          <p:val>
                                            <p:fltVal val="0"/>
                                          </p:val>
                                        </p:tav>
                                        <p:tav tm="100000">
                                          <p:val>
                                            <p:strVal val="#ppt_h"/>
                                          </p:val>
                                        </p:tav>
                                      </p:tavLst>
                                    </p:anim>
                                    <p:animEffect transition="in" filter="fade">
                                      <p:cBhvr>
                                        <p:cTn id="63" dur="500"/>
                                        <p:tgtEl>
                                          <p:spTgt spid="30"/>
                                        </p:tgtEl>
                                      </p:cBhvr>
                                    </p:animEffect>
                                    <p:anim calcmode="lin" valueType="num">
                                      <p:cBhvr>
                                        <p:cTn id="64" dur="500" fill="hold"/>
                                        <p:tgtEl>
                                          <p:spTgt spid="30"/>
                                        </p:tgtEl>
                                        <p:attrNameLst>
                                          <p:attrName>ppt_x</p:attrName>
                                        </p:attrNameLst>
                                      </p:cBhvr>
                                      <p:tavLst>
                                        <p:tav tm="0">
                                          <p:val>
                                            <p:fltVal val="0.5"/>
                                          </p:val>
                                        </p:tav>
                                        <p:tav tm="100000">
                                          <p:val>
                                            <p:strVal val="#ppt_x"/>
                                          </p:val>
                                        </p:tav>
                                      </p:tavLst>
                                    </p:anim>
                                    <p:anim calcmode="lin" valueType="num">
                                      <p:cBhvr>
                                        <p:cTn id="65" dur="500" fill="hold"/>
                                        <p:tgtEl>
                                          <p:spTgt spid="30"/>
                                        </p:tgtEl>
                                        <p:attrNameLst>
                                          <p:attrName>ppt_y</p:attrName>
                                        </p:attrNameLst>
                                      </p:cBhvr>
                                      <p:tavLst>
                                        <p:tav tm="0">
                                          <p:val>
                                            <p:fltVal val="0.5"/>
                                          </p:val>
                                        </p:tav>
                                        <p:tav tm="100000">
                                          <p:val>
                                            <p:strVal val="#ppt_y"/>
                                          </p:val>
                                        </p:tav>
                                      </p:tavLst>
                                    </p:anim>
                                  </p:childTnLst>
                                </p:cTn>
                              </p:par>
                              <p:par>
                                <p:cTn id="66" presetID="53"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anim calcmode="lin" valueType="num">
                                      <p:cBhvr>
                                        <p:cTn id="71" dur="500" fill="hold"/>
                                        <p:tgtEl>
                                          <p:spTgt spid="15"/>
                                        </p:tgtEl>
                                        <p:attrNameLst>
                                          <p:attrName>ppt_x</p:attrName>
                                        </p:attrNameLst>
                                      </p:cBhvr>
                                      <p:tavLst>
                                        <p:tav tm="0">
                                          <p:val>
                                            <p:fltVal val="0.5"/>
                                          </p:val>
                                        </p:tav>
                                        <p:tav tm="100000">
                                          <p:val>
                                            <p:strVal val="#ppt_x"/>
                                          </p:val>
                                        </p:tav>
                                      </p:tavLst>
                                    </p:anim>
                                    <p:anim calcmode="lin" valueType="num">
                                      <p:cBhvr>
                                        <p:cTn id="72" dur="500" fill="hold"/>
                                        <p:tgtEl>
                                          <p:spTgt spid="15"/>
                                        </p:tgtEl>
                                        <p:attrNameLst>
                                          <p:attrName>ppt_y</p:attrName>
                                        </p:attrNameLst>
                                      </p:cBhvr>
                                      <p:tavLst>
                                        <p:tav tm="0">
                                          <p:val>
                                            <p:fltVal val="0.5"/>
                                          </p:val>
                                        </p:tav>
                                        <p:tav tm="100000">
                                          <p:val>
                                            <p:strVal val="#ppt_y"/>
                                          </p:val>
                                        </p:tav>
                                      </p:tavLst>
                                    </p:anim>
                                  </p:childTnLst>
                                </p:cTn>
                              </p:par>
                              <p:par>
                                <p:cTn id="73" presetID="53" presetClass="entr" presetSubtype="0" fill="hold" grpId="0" nodeType="with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p:cTn id="75" dur="500" fill="hold"/>
                                        <p:tgtEl>
                                          <p:spTgt spid="3"/>
                                        </p:tgtEl>
                                        <p:attrNameLst>
                                          <p:attrName>ppt_w</p:attrName>
                                        </p:attrNameLst>
                                      </p:cBhvr>
                                      <p:tavLst>
                                        <p:tav tm="0">
                                          <p:val>
                                            <p:fltVal val="0"/>
                                          </p:val>
                                        </p:tav>
                                        <p:tav tm="100000">
                                          <p:val>
                                            <p:strVal val="#ppt_w"/>
                                          </p:val>
                                        </p:tav>
                                      </p:tavLst>
                                    </p:anim>
                                    <p:anim calcmode="lin" valueType="num">
                                      <p:cBhvr>
                                        <p:cTn id="76" dur="500" fill="hold"/>
                                        <p:tgtEl>
                                          <p:spTgt spid="3"/>
                                        </p:tgtEl>
                                        <p:attrNameLst>
                                          <p:attrName>ppt_h</p:attrName>
                                        </p:attrNameLst>
                                      </p:cBhvr>
                                      <p:tavLst>
                                        <p:tav tm="0">
                                          <p:val>
                                            <p:fltVal val="0"/>
                                          </p:val>
                                        </p:tav>
                                        <p:tav tm="100000">
                                          <p:val>
                                            <p:strVal val="#ppt_h"/>
                                          </p:val>
                                        </p:tav>
                                      </p:tavLst>
                                    </p:anim>
                                    <p:animEffect transition="in" filter="fade">
                                      <p:cBhvr>
                                        <p:cTn id="77" dur="500"/>
                                        <p:tgtEl>
                                          <p:spTgt spid="3"/>
                                        </p:tgtEl>
                                      </p:cBhvr>
                                    </p:animEffect>
                                    <p:anim calcmode="lin" valueType="num">
                                      <p:cBhvr>
                                        <p:cTn id="78" dur="500" fill="hold"/>
                                        <p:tgtEl>
                                          <p:spTgt spid="3"/>
                                        </p:tgtEl>
                                        <p:attrNameLst>
                                          <p:attrName>ppt_x</p:attrName>
                                        </p:attrNameLst>
                                      </p:cBhvr>
                                      <p:tavLst>
                                        <p:tav tm="0">
                                          <p:val>
                                            <p:fltVal val="0.5"/>
                                          </p:val>
                                        </p:tav>
                                        <p:tav tm="100000">
                                          <p:val>
                                            <p:strVal val="#ppt_x"/>
                                          </p:val>
                                        </p:tav>
                                      </p:tavLst>
                                    </p:anim>
                                    <p:anim calcmode="lin" valueType="num">
                                      <p:cBhvr>
                                        <p:cTn id="79" dur="500" fill="hold"/>
                                        <p:tgtEl>
                                          <p:spTgt spid="3"/>
                                        </p:tgtEl>
                                        <p:attrNameLst>
                                          <p:attrName>ppt_y</p:attrName>
                                        </p:attrNameLst>
                                      </p:cBhvr>
                                      <p:tavLst>
                                        <p:tav tm="0">
                                          <p:val>
                                            <p:fltVal val="0.5"/>
                                          </p:val>
                                        </p:tav>
                                        <p:tav tm="100000">
                                          <p:val>
                                            <p:strVal val="#ppt_y"/>
                                          </p:val>
                                        </p:tav>
                                      </p:tavLst>
                                    </p:anim>
                                  </p:childTnLst>
                                </p:cTn>
                              </p:par>
                              <p:par>
                                <p:cTn id="80" presetID="53"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anim calcmode="lin" valueType="num">
                                      <p:cBhvr>
                                        <p:cTn id="85" dur="500" fill="hold"/>
                                        <p:tgtEl>
                                          <p:spTgt spid="17"/>
                                        </p:tgtEl>
                                        <p:attrNameLst>
                                          <p:attrName>ppt_x</p:attrName>
                                        </p:attrNameLst>
                                      </p:cBhvr>
                                      <p:tavLst>
                                        <p:tav tm="0">
                                          <p:val>
                                            <p:fltVal val="0.5"/>
                                          </p:val>
                                        </p:tav>
                                        <p:tav tm="100000">
                                          <p:val>
                                            <p:strVal val="#ppt_x"/>
                                          </p:val>
                                        </p:tav>
                                      </p:tavLst>
                                    </p:anim>
                                    <p:anim calcmode="lin" valueType="num">
                                      <p:cBhvr>
                                        <p:cTn id="86" dur="500" fill="hold"/>
                                        <p:tgtEl>
                                          <p:spTgt spid="17"/>
                                        </p:tgtEl>
                                        <p:attrNameLst>
                                          <p:attrName>ppt_y</p:attrName>
                                        </p:attrNameLst>
                                      </p:cBhvr>
                                      <p:tavLst>
                                        <p:tav tm="0">
                                          <p:val>
                                            <p:fltVal val="0.5"/>
                                          </p:val>
                                        </p:tav>
                                        <p:tav tm="100000">
                                          <p:val>
                                            <p:strVal val="#ppt_y"/>
                                          </p:val>
                                        </p:tav>
                                      </p:tavLst>
                                    </p:anim>
                                  </p:childTnLst>
                                </p:cTn>
                              </p:par>
                              <p:par>
                                <p:cTn id="87" presetID="53"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p:cTn id="89" dur="500" fill="hold"/>
                                        <p:tgtEl>
                                          <p:spTgt spid="40"/>
                                        </p:tgtEl>
                                        <p:attrNameLst>
                                          <p:attrName>ppt_w</p:attrName>
                                        </p:attrNameLst>
                                      </p:cBhvr>
                                      <p:tavLst>
                                        <p:tav tm="0">
                                          <p:val>
                                            <p:fltVal val="0"/>
                                          </p:val>
                                        </p:tav>
                                        <p:tav tm="100000">
                                          <p:val>
                                            <p:strVal val="#ppt_w"/>
                                          </p:val>
                                        </p:tav>
                                      </p:tavLst>
                                    </p:anim>
                                    <p:anim calcmode="lin" valueType="num">
                                      <p:cBhvr>
                                        <p:cTn id="90" dur="500" fill="hold"/>
                                        <p:tgtEl>
                                          <p:spTgt spid="40"/>
                                        </p:tgtEl>
                                        <p:attrNameLst>
                                          <p:attrName>ppt_h</p:attrName>
                                        </p:attrNameLst>
                                      </p:cBhvr>
                                      <p:tavLst>
                                        <p:tav tm="0">
                                          <p:val>
                                            <p:fltVal val="0"/>
                                          </p:val>
                                        </p:tav>
                                        <p:tav tm="100000">
                                          <p:val>
                                            <p:strVal val="#ppt_h"/>
                                          </p:val>
                                        </p:tav>
                                      </p:tavLst>
                                    </p:anim>
                                    <p:animEffect transition="in" filter="fade">
                                      <p:cBhvr>
                                        <p:cTn id="91" dur="500"/>
                                        <p:tgtEl>
                                          <p:spTgt spid="40"/>
                                        </p:tgtEl>
                                      </p:cBhvr>
                                    </p:animEffect>
                                    <p:anim calcmode="lin" valueType="num">
                                      <p:cBhvr>
                                        <p:cTn id="92" dur="500" fill="hold"/>
                                        <p:tgtEl>
                                          <p:spTgt spid="40"/>
                                        </p:tgtEl>
                                        <p:attrNameLst>
                                          <p:attrName>ppt_x</p:attrName>
                                        </p:attrNameLst>
                                      </p:cBhvr>
                                      <p:tavLst>
                                        <p:tav tm="0">
                                          <p:val>
                                            <p:fltVal val="0.5"/>
                                          </p:val>
                                        </p:tav>
                                        <p:tav tm="100000">
                                          <p:val>
                                            <p:strVal val="#ppt_x"/>
                                          </p:val>
                                        </p:tav>
                                      </p:tavLst>
                                    </p:anim>
                                    <p:anim calcmode="lin" valueType="num">
                                      <p:cBhvr>
                                        <p:cTn id="93" dur="500" fill="hold"/>
                                        <p:tgtEl>
                                          <p:spTgt spid="40"/>
                                        </p:tgtEl>
                                        <p:attrNameLst>
                                          <p:attrName>ppt_y</p:attrName>
                                        </p:attrNameLst>
                                      </p:cBhvr>
                                      <p:tavLst>
                                        <p:tav tm="0">
                                          <p:val>
                                            <p:fltVal val="0.5"/>
                                          </p:val>
                                        </p:tav>
                                        <p:tav tm="100000">
                                          <p:val>
                                            <p:strVal val="#ppt_y"/>
                                          </p:val>
                                        </p:tav>
                                      </p:tavLst>
                                    </p:anim>
                                  </p:childTnLst>
                                </p:cTn>
                              </p:par>
                              <p:par>
                                <p:cTn id="94" presetID="53"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p:cTn id="96" dur="500" fill="hold"/>
                                        <p:tgtEl>
                                          <p:spTgt spid="18"/>
                                        </p:tgtEl>
                                        <p:attrNameLst>
                                          <p:attrName>ppt_w</p:attrName>
                                        </p:attrNameLst>
                                      </p:cBhvr>
                                      <p:tavLst>
                                        <p:tav tm="0">
                                          <p:val>
                                            <p:fltVal val="0"/>
                                          </p:val>
                                        </p:tav>
                                        <p:tav tm="100000">
                                          <p:val>
                                            <p:strVal val="#ppt_w"/>
                                          </p:val>
                                        </p:tav>
                                      </p:tavLst>
                                    </p:anim>
                                    <p:anim calcmode="lin" valueType="num">
                                      <p:cBhvr>
                                        <p:cTn id="97" dur="500" fill="hold"/>
                                        <p:tgtEl>
                                          <p:spTgt spid="18"/>
                                        </p:tgtEl>
                                        <p:attrNameLst>
                                          <p:attrName>ppt_h</p:attrName>
                                        </p:attrNameLst>
                                      </p:cBhvr>
                                      <p:tavLst>
                                        <p:tav tm="0">
                                          <p:val>
                                            <p:fltVal val="0"/>
                                          </p:val>
                                        </p:tav>
                                        <p:tav tm="100000">
                                          <p:val>
                                            <p:strVal val="#ppt_h"/>
                                          </p:val>
                                        </p:tav>
                                      </p:tavLst>
                                    </p:anim>
                                    <p:animEffect transition="in" filter="fade">
                                      <p:cBhvr>
                                        <p:cTn id="98" dur="500"/>
                                        <p:tgtEl>
                                          <p:spTgt spid="18"/>
                                        </p:tgtEl>
                                      </p:cBhvr>
                                    </p:animEffect>
                                    <p:anim calcmode="lin" valueType="num">
                                      <p:cBhvr>
                                        <p:cTn id="99" dur="500" fill="hold"/>
                                        <p:tgtEl>
                                          <p:spTgt spid="18"/>
                                        </p:tgtEl>
                                        <p:attrNameLst>
                                          <p:attrName>ppt_x</p:attrName>
                                        </p:attrNameLst>
                                      </p:cBhvr>
                                      <p:tavLst>
                                        <p:tav tm="0">
                                          <p:val>
                                            <p:fltVal val="0.5"/>
                                          </p:val>
                                        </p:tav>
                                        <p:tav tm="100000">
                                          <p:val>
                                            <p:strVal val="#ppt_x"/>
                                          </p:val>
                                        </p:tav>
                                      </p:tavLst>
                                    </p:anim>
                                    <p:anim calcmode="lin" valueType="num">
                                      <p:cBhvr>
                                        <p:cTn id="100" dur="500" fill="hold"/>
                                        <p:tgtEl>
                                          <p:spTgt spid="18"/>
                                        </p:tgtEl>
                                        <p:attrNameLst>
                                          <p:attrName>ppt_y</p:attrName>
                                        </p:attrNameLst>
                                      </p:cBhvr>
                                      <p:tavLst>
                                        <p:tav tm="0">
                                          <p:val>
                                            <p:fltVal val="0.5"/>
                                          </p:val>
                                        </p:tav>
                                        <p:tav tm="100000">
                                          <p:val>
                                            <p:strVal val="#ppt_y"/>
                                          </p:val>
                                        </p:tav>
                                      </p:tavLst>
                                    </p:anim>
                                  </p:childTnLst>
                                </p:cTn>
                              </p:par>
                              <p:par>
                                <p:cTn id="101" presetID="53"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anim calcmode="lin" valueType="num">
                                      <p:cBhvr>
                                        <p:cTn id="106" dur="500" fill="hold"/>
                                        <p:tgtEl>
                                          <p:spTgt spid="42"/>
                                        </p:tgtEl>
                                        <p:attrNameLst>
                                          <p:attrName>ppt_x</p:attrName>
                                        </p:attrNameLst>
                                      </p:cBhvr>
                                      <p:tavLst>
                                        <p:tav tm="0">
                                          <p:val>
                                            <p:fltVal val="0.5"/>
                                          </p:val>
                                        </p:tav>
                                        <p:tav tm="100000">
                                          <p:val>
                                            <p:strVal val="#ppt_x"/>
                                          </p:val>
                                        </p:tav>
                                      </p:tavLst>
                                    </p:anim>
                                    <p:anim calcmode="lin" valueType="num">
                                      <p:cBhvr>
                                        <p:cTn id="107" dur="500" fill="hold"/>
                                        <p:tgtEl>
                                          <p:spTgt spid="42"/>
                                        </p:tgtEl>
                                        <p:attrNameLst>
                                          <p:attrName>ppt_y</p:attrName>
                                        </p:attrNameLst>
                                      </p:cBhvr>
                                      <p:tavLst>
                                        <p:tav tm="0">
                                          <p:val>
                                            <p:fltVal val="0.5"/>
                                          </p:val>
                                        </p:tav>
                                        <p:tav tm="100000">
                                          <p:val>
                                            <p:strVal val="#ppt_y"/>
                                          </p:val>
                                        </p:tav>
                                      </p:tavLst>
                                    </p:anim>
                                  </p:childTnLst>
                                </p:cTn>
                              </p:par>
                              <p:par>
                                <p:cTn id="108" presetID="53" presetClass="entr" presetSubtype="0" fill="hold" grpId="0" nodeType="withEffect">
                                  <p:stCondLst>
                                    <p:cond delay="0"/>
                                  </p:stCondLst>
                                  <p:childTnLst>
                                    <p:set>
                                      <p:cBhvr>
                                        <p:cTn id="109" dur="1" fill="hold">
                                          <p:stCondLst>
                                            <p:cond delay="0"/>
                                          </p:stCondLst>
                                        </p:cTn>
                                        <p:tgtEl>
                                          <p:spTgt spid="19"/>
                                        </p:tgtEl>
                                        <p:attrNameLst>
                                          <p:attrName>style.visibility</p:attrName>
                                        </p:attrNameLst>
                                      </p:cBhvr>
                                      <p:to>
                                        <p:strVal val="visible"/>
                                      </p:to>
                                    </p:set>
                                    <p:anim calcmode="lin" valueType="num">
                                      <p:cBhvr>
                                        <p:cTn id="110" dur="500" fill="hold"/>
                                        <p:tgtEl>
                                          <p:spTgt spid="19"/>
                                        </p:tgtEl>
                                        <p:attrNameLst>
                                          <p:attrName>ppt_w</p:attrName>
                                        </p:attrNameLst>
                                      </p:cBhvr>
                                      <p:tavLst>
                                        <p:tav tm="0">
                                          <p:val>
                                            <p:fltVal val="0"/>
                                          </p:val>
                                        </p:tav>
                                        <p:tav tm="100000">
                                          <p:val>
                                            <p:strVal val="#ppt_w"/>
                                          </p:val>
                                        </p:tav>
                                      </p:tavLst>
                                    </p:anim>
                                    <p:anim calcmode="lin" valueType="num">
                                      <p:cBhvr>
                                        <p:cTn id="111" dur="500" fill="hold"/>
                                        <p:tgtEl>
                                          <p:spTgt spid="19"/>
                                        </p:tgtEl>
                                        <p:attrNameLst>
                                          <p:attrName>ppt_h</p:attrName>
                                        </p:attrNameLst>
                                      </p:cBhvr>
                                      <p:tavLst>
                                        <p:tav tm="0">
                                          <p:val>
                                            <p:fltVal val="0"/>
                                          </p:val>
                                        </p:tav>
                                        <p:tav tm="100000">
                                          <p:val>
                                            <p:strVal val="#ppt_h"/>
                                          </p:val>
                                        </p:tav>
                                      </p:tavLst>
                                    </p:anim>
                                    <p:animEffect transition="in" filter="fade">
                                      <p:cBhvr>
                                        <p:cTn id="112" dur="500"/>
                                        <p:tgtEl>
                                          <p:spTgt spid="19"/>
                                        </p:tgtEl>
                                      </p:cBhvr>
                                    </p:animEffect>
                                    <p:anim calcmode="lin" valueType="num">
                                      <p:cBhvr>
                                        <p:cTn id="113" dur="500" fill="hold"/>
                                        <p:tgtEl>
                                          <p:spTgt spid="19"/>
                                        </p:tgtEl>
                                        <p:attrNameLst>
                                          <p:attrName>ppt_x</p:attrName>
                                        </p:attrNameLst>
                                      </p:cBhvr>
                                      <p:tavLst>
                                        <p:tav tm="0">
                                          <p:val>
                                            <p:fltVal val="0.5"/>
                                          </p:val>
                                        </p:tav>
                                        <p:tav tm="100000">
                                          <p:val>
                                            <p:strVal val="#ppt_x"/>
                                          </p:val>
                                        </p:tav>
                                      </p:tavLst>
                                    </p:anim>
                                    <p:anim calcmode="lin" valueType="num">
                                      <p:cBhvr>
                                        <p:cTn id="114" dur="500" fill="hold"/>
                                        <p:tgtEl>
                                          <p:spTgt spid="19"/>
                                        </p:tgtEl>
                                        <p:attrNameLst>
                                          <p:attrName>ppt_y</p:attrName>
                                        </p:attrNameLst>
                                      </p:cBhvr>
                                      <p:tavLst>
                                        <p:tav tm="0">
                                          <p:val>
                                            <p:fltVal val="0.5"/>
                                          </p:val>
                                        </p:tav>
                                        <p:tav tm="100000">
                                          <p:val>
                                            <p:strVal val="#ppt_y"/>
                                          </p:val>
                                        </p:tav>
                                      </p:tavLst>
                                    </p:anim>
                                  </p:childTnLst>
                                </p:cTn>
                              </p:par>
                            </p:childTnLst>
                          </p:cTn>
                        </p:par>
                        <p:par>
                          <p:cTn id="115" fill="hold" nodeType="afterGroup">
                            <p:stCondLst>
                              <p:cond delay="1500"/>
                            </p:stCondLst>
                            <p:childTnLst>
                              <p:par>
                                <p:cTn id="116" presetID="31" presetClass="entr" presetSubtype="0" fill="hold" grpId="0" nodeType="afterEffect">
                                  <p:stCondLst>
                                    <p:cond delay="0"/>
                                  </p:stCondLst>
                                  <p:childTnLst>
                                    <p:set>
                                      <p:cBhvr>
                                        <p:cTn id="117" dur="1" fill="hold">
                                          <p:stCondLst>
                                            <p:cond delay="0"/>
                                          </p:stCondLst>
                                        </p:cTn>
                                        <p:tgtEl>
                                          <p:spTgt spid="21"/>
                                        </p:tgtEl>
                                        <p:attrNameLst>
                                          <p:attrName>style.visibility</p:attrName>
                                        </p:attrNameLst>
                                      </p:cBhvr>
                                      <p:to>
                                        <p:strVal val="visible"/>
                                      </p:to>
                                    </p:set>
                                    <p:anim calcmode="lin" valueType="num">
                                      <p:cBhvr>
                                        <p:cTn id="118" dur="1000" fill="hold"/>
                                        <p:tgtEl>
                                          <p:spTgt spid="21"/>
                                        </p:tgtEl>
                                        <p:attrNameLst>
                                          <p:attrName>ppt_w</p:attrName>
                                        </p:attrNameLst>
                                      </p:cBhvr>
                                      <p:tavLst>
                                        <p:tav tm="0">
                                          <p:val>
                                            <p:fltVal val="0"/>
                                          </p:val>
                                        </p:tav>
                                        <p:tav tm="100000">
                                          <p:val>
                                            <p:strVal val="#ppt_w"/>
                                          </p:val>
                                        </p:tav>
                                      </p:tavLst>
                                    </p:anim>
                                    <p:anim calcmode="lin" valueType="num">
                                      <p:cBhvr>
                                        <p:cTn id="119" dur="1000" fill="hold"/>
                                        <p:tgtEl>
                                          <p:spTgt spid="21"/>
                                        </p:tgtEl>
                                        <p:attrNameLst>
                                          <p:attrName>ppt_h</p:attrName>
                                        </p:attrNameLst>
                                      </p:cBhvr>
                                      <p:tavLst>
                                        <p:tav tm="0">
                                          <p:val>
                                            <p:fltVal val="0"/>
                                          </p:val>
                                        </p:tav>
                                        <p:tav tm="100000">
                                          <p:val>
                                            <p:strVal val="#ppt_h"/>
                                          </p:val>
                                        </p:tav>
                                      </p:tavLst>
                                    </p:anim>
                                    <p:anim calcmode="lin" valueType="num">
                                      <p:cBhvr>
                                        <p:cTn id="120" dur="1000" fill="hold"/>
                                        <p:tgtEl>
                                          <p:spTgt spid="21"/>
                                        </p:tgtEl>
                                        <p:attrNameLst>
                                          <p:attrName>style.rotation</p:attrName>
                                        </p:attrNameLst>
                                      </p:cBhvr>
                                      <p:tavLst>
                                        <p:tav tm="0">
                                          <p:val>
                                            <p:fltVal val="90"/>
                                          </p:val>
                                        </p:tav>
                                        <p:tav tm="100000">
                                          <p:val>
                                            <p:fltVal val="0"/>
                                          </p:val>
                                        </p:tav>
                                      </p:tavLst>
                                    </p:anim>
                                    <p:animEffect transition="in" filter="fade">
                                      <p:cBhvr>
                                        <p:cTn id="121" dur="1000"/>
                                        <p:tgtEl>
                                          <p:spTgt spid="21"/>
                                        </p:tgtEl>
                                      </p:cBhvr>
                                    </p:animEffect>
                                  </p:childTnLst>
                                </p:cTn>
                              </p:par>
                              <p:par>
                                <p:cTn id="122" presetID="31" presetClass="entr" presetSubtype="0" fill="hold" grpId="0" nodeType="withEffect">
                                  <p:stCondLst>
                                    <p:cond delay="0"/>
                                  </p:stCondLst>
                                  <p:childTnLst>
                                    <p:set>
                                      <p:cBhvr>
                                        <p:cTn id="123" dur="1" fill="hold">
                                          <p:stCondLst>
                                            <p:cond delay="0"/>
                                          </p:stCondLst>
                                        </p:cTn>
                                        <p:tgtEl>
                                          <p:spTgt spid="22"/>
                                        </p:tgtEl>
                                        <p:attrNameLst>
                                          <p:attrName>style.visibility</p:attrName>
                                        </p:attrNameLst>
                                      </p:cBhvr>
                                      <p:to>
                                        <p:strVal val="visible"/>
                                      </p:to>
                                    </p:set>
                                    <p:anim calcmode="lin" valueType="num">
                                      <p:cBhvr>
                                        <p:cTn id="124" dur="1000" fill="hold"/>
                                        <p:tgtEl>
                                          <p:spTgt spid="22"/>
                                        </p:tgtEl>
                                        <p:attrNameLst>
                                          <p:attrName>ppt_w</p:attrName>
                                        </p:attrNameLst>
                                      </p:cBhvr>
                                      <p:tavLst>
                                        <p:tav tm="0">
                                          <p:val>
                                            <p:fltVal val="0"/>
                                          </p:val>
                                        </p:tav>
                                        <p:tav tm="100000">
                                          <p:val>
                                            <p:strVal val="#ppt_w"/>
                                          </p:val>
                                        </p:tav>
                                      </p:tavLst>
                                    </p:anim>
                                    <p:anim calcmode="lin" valueType="num">
                                      <p:cBhvr>
                                        <p:cTn id="125" dur="1000" fill="hold"/>
                                        <p:tgtEl>
                                          <p:spTgt spid="22"/>
                                        </p:tgtEl>
                                        <p:attrNameLst>
                                          <p:attrName>ppt_h</p:attrName>
                                        </p:attrNameLst>
                                      </p:cBhvr>
                                      <p:tavLst>
                                        <p:tav tm="0">
                                          <p:val>
                                            <p:fltVal val="0"/>
                                          </p:val>
                                        </p:tav>
                                        <p:tav tm="100000">
                                          <p:val>
                                            <p:strVal val="#ppt_h"/>
                                          </p:val>
                                        </p:tav>
                                      </p:tavLst>
                                    </p:anim>
                                    <p:anim calcmode="lin" valueType="num">
                                      <p:cBhvr>
                                        <p:cTn id="126" dur="1000" fill="hold"/>
                                        <p:tgtEl>
                                          <p:spTgt spid="22"/>
                                        </p:tgtEl>
                                        <p:attrNameLst>
                                          <p:attrName>style.rotation</p:attrName>
                                        </p:attrNameLst>
                                      </p:cBhvr>
                                      <p:tavLst>
                                        <p:tav tm="0">
                                          <p:val>
                                            <p:fltVal val="90"/>
                                          </p:val>
                                        </p:tav>
                                        <p:tav tm="100000">
                                          <p:val>
                                            <p:fltVal val="0"/>
                                          </p:val>
                                        </p:tav>
                                      </p:tavLst>
                                    </p:anim>
                                    <p:animEffect transition="in" filter="fade">
                                      <p:cBhvr>
                                        <p:cTn id="127" dur="1000"/>
                                        <p:tgtEl>
                                          <p:spTgt spid="22"/>
                                        </p:tgtEl>
                                      </p:cBhvr>
                                    </p:animEffect>
                                  </p:childTnLst>
                                </p:cTn>
                              </p:par>
                              <p:par>
                                <p:cTn id="128" presetID="31" presetClass="entr" presetSubtype="0" fill="hold" grpId="0" nodeType="withEffect">
                                  <p:stCondLst>
                                    <p:cond delay="0"/>
                                  </p:stCondLst>
                                  <p:childTnLst>
                                    <p:set>
                                      <p:cBhvr>
                                        <p:cTn id="129" dur="1" fill="hold">
                                          <p:stCondLst>
                                            <p:cond delay="0"/>
                                          </p:stCondLst>
                                        </p:cTn>
                                        <p:tgtEl>
                                          <p:spTgt spid="23"/>
                                        </p:tgtEl>
                                        <p:attrNameLst>
                                          <p:attrName>style.visibility</p:attrName>
                                        </p:attrNameLst>
                                      </p:cBhvr>
                                      <p:to>
                                        <p:strVal val="visible"/>
                                      </p:to>
                                    </p:set>
                                    <p:anim calcmode="lin" valueType="num">
                                      <p:cBhvr>
                                        <p:cTn id="130" dur="1000" fill="hold"/>
                                        <p:tgtEl>
                                          <p:spTgt spid="23"/>
                                        </p:tgtEl>
                                        <p:attrNameLst>
                                          <p:attrName>ppt_w</p:attrName>
                                        </p:attrNameLst>
                                      </p:cBhvr>
                                      <p:tavLst>
                                        <p:tav tm="0">
                                          <p:val>
                                            <p:fltVal val="0"/>
                                          </p:val>
                                        </p:tav>
                                        <p:tav tm="100000">
                                          <p:val>
                                            <p:strVal val="#ppt_w"/>
                                          </p:val>
                                        </p:tav>
                                      </p:tavLst>
                                    </p:anim>
                                    <p:anim calcmode="lin" valueType="num">
                                      <p:cBhvr>
                                        <p:cTn id="131" dur="1000" fill="hold"/>
                                        <p:tgtEl>
                                          <p:spTgt spid="23"/>
                                        </p:tgtEl>
                                        <p:attrNameLst>
                                          <p:attrName>ppt_h</p:attrName>
                                        </p:attrNameLst>
                                      </p:cBhvr>
                                      <p:tavLst>
                                        <p:tav tm="0">
                                          <p:val>
                                            <p:fltVal val="0"/>
                                          </p:val>
                                        </p:tav>
                                        <p:tav tm="100000">
                                          <p:val>
                                            <p:strVal val="#ppt_h"/>
                                          </p:val>
                                        </p:tav>
                                      </p:tavLst>
                                    </p:anim>
                                    <p:anim calcmode="lin" valueType="num">
                                      <p:cBhvr>
                                        <p:cTn id="132" dur="1000" fill="hold"/>
                                        <p:tgtEl>
                                          <p:spTgt spid="23"/>
                                        </p:tgtEl>
                                        <p:attrNameLst>
                                          <p:attrName>style.rotation</p:attrName>
                                        </p:attrNameLst>
                                      </p:cBhvr>
                                      <p:tavLst>
                                        <p:tav tm="0">
                                          <p:val>
                                            <p:fltVal val="90"/>
                                          </p:val>
                                        </p:tav>
                                        <p:tav tm="100000">
                                          <p:val>
                                            <p:fltVal val="0"/>
                                          </p:val>
                                        </p:tav>
                                      </p:tavLst>
                                    </p:anim>
                                    <p:animEffect transition="in" filter="fade">
                                      <p:cBhvr>
                                        <p:cTn id="133" dur="1000"/>
                                        <p:tgtEl>
                                          <p:spTgt spid="23"/>
                                        </p:tgtEl>
                                      </p:cBhvr>
                                    </p:animEffect>
                                  </p:childTnLst>
                                </p:cTn>
                              </p:par>
                              <p:par>
                                <p:cTn id="134" presetID="31" presetClass="entr" presetSubtype="0" fill="hold" grpId="0" nodeType="withEffect">
                                  <p:stCondLst>
                                    <p:cond delay="0"/>
                                  </p:stCondLst>
                                  <p:childTnLst>
                                    <p:set>
                                      <p:cBhvr>
                                        <p:cTn id="135" dur="1" fill="hold">
                                          <p:stCondLst>
                                            <p:cond delay="0"/>
                                          </p:stCondLst>
                                        </p:cTn>
                                        <p:tgtEl>
                                          <p:spTgt spid="26"/>
                                        </p:tgtEl>
                                        <p:attrNameLst>
                                          <p:attrName>style.visibility</p:attrName>
                                        </p:attrNameLst>
                                      </p:cBhvr>
                                      <p:to>
                                        <p:strVal val="visible"/>
                                      </p:to>
                                    </p:set>
                                    <p:anim calcmode="lin" valueType="num">
                                      <p:cBhvr>
                                        <p:cTn id="136" dur="1000" fill="hold"/>
                                        <p:tgtEl>
                                          <p:spTgt spid="26"/>
                                        </p:tgtEl>
                                        <p:attrNameLst>
                                          <p:attrName>ppt_w</p:attrName>
                                        </p:attrNameLst>
                                      </p:cBhvr>
                                      <p:tavLst>
                                        <p:tav tm="0">
                                          <p:val>
                                            <p:fltVal val="0"/>
                                          </p:val>
                                        </p:tav>
                                        <p:tav tm="100000">
                                          <p:val>
                                            <p:strVal val="#ppt_w"/>
                                          </p:val>
                                        </p:tav>
                                      </p:tavLst>
                                    </p:anim>
                                    <p:anim calcmode="lin" valueType="num">
                                      <p:cBhvr>
                                        <p:cTn id="137" dur="1000" fill="hold"/>
                                        <p:tgtEl>
                                          <p:spTgt spid="26"/>
                                        </p:tgtEl>
                                        <p:attrNameLst>
                                          <p:attrName>ppt_h</p:attrName>
                                        </p:attrNameLst>
                                      </p:cBhvr>
                                      <p:tavLst>
                                        <p:tav tm="0">
                                          <p:val>
                                            <p:fltVal val="0"/>
                                          </p:val>
                                        </p:tav>
                                        <p:tav tm="100000">
                                          <p:val>
                                            <p:strVal val="#ppt_h"/>
                                          </p:val>
                                        </p:tav>
                                      </p:tavLst>
                                    </p:anim>
                                    <p:anim calcmode="lin" valueType="num">
                                      <p:cBhvr>
                                        <p:cTn id="138" dur="1000" fill="hold"/>
                                        <p:tgtEl>
                                          <p:spTgt spid="26"/>
                                        </p:tgtEl>
                                        <p:attrNameLst>
                                          <p:attrName>style.rotation</p:attrName>
                                        </p:attrNameLst>
                                      </p:cBhvr>
                                      <p:tavLst>
                                        <p:tav tm="0">
                                          <p:val>
                                            <p:fltVal val="90"/>
                                          </p:val>
                                        </p:tav>
                                        <p:tav tm="100000">
                                          <p:val>
                                            <p:fltVal val="0"/>
                                          </p:val>
                                        </p:tav>
                                      </p:tavLst>
                                    </p:anim>
                                    <p:animEffect transition="in" filter="fade">
                                      <p:cBhvr>
                                        <p:cTn id="139" dur="1000"/>
                                        <p:tgtEl>
                                          <p:spTgt spid="26"/>
                                        </p:tgtEl>
                                      </p:cBhvr>
                                    </p:animEffect>
                                  </p:childTnLst>
                                </p:cTn>
                              </p:par>
                              <p:par>
                                <p:cTn id="140" presetID="31" presetClass="entr" presetSubtype="0" fill="hold" grpId="0" nodeType="withEffect">
                                  <p:stCondLst>
                                    <p:cond delay="0"/>
                                  </p:stCondLst>
                                  <p:childTnLst>
                                    <p:set>
                                      <p:cBhvr>
                                        <p:cTn id="141" dur="1" fill="hold">
                                          <p:stCondLst>
                                            <p:cond delay="0"/>
                                          </p:stCondLst>
                                        </p:cTn>
                                        <p:tgtEl>
                                          <p:spTgt spid="20"/>
                                        </p:tgtEl>
                                        <p:attrNameLst>
                                          <p:attrName>style.visibility</p:attrName>
                                        </p:attrNameLst>
                                      </p:cBhvr>
                                      <p:to>
                                        <p:strVal val="visible"/>
                                      </p:to>
                                    </p:set>
                                    <p:anim calcmode="lin" valueType="num">
                                      <p:cBhvr>
                                        <p:cTn id="142" dur="1000" fill="hold"/>
                                        <p:tgtEl>
                                          <p:spTgt spid="20"/>
                                        </p:tgtEl>
                                        <p:attrNameLst>
                                          <p:attrName>ppt_w</p:attrName>
                                        </p:attrNameLst>
                                      </p:cBhvr>
                                      <p:tavLst>
                                        <p:tav tm="0">
                                          <p:val>
                                            <p:fltVal val="0"/>
                                          </p:val>
                                        </p:tav>
                                        <p:tav tm="100000">
                                          <p:val>
                                            <p:strVal val="#ppt_w"/>
                                          </p:val>
                                        </p:tav>
                                      </p:tavLst>
                                    </p:anim>
                                    <p:anim calcmode="lin" valueType="num">
                                      <p:cBhvr>
                                        <p:cTn id="143" dur="1000" fill="hold"/>
                                        <p:tgtEl>
                                          <p:spTgt spid="20"/>
                                        </p:tgtEl>
                                        <p:attrNameLst>
                                          <p:attrName>ppt_h</p:attrName>
                                        </p:attrNameLst>
                                      </p:cBhvr>
                                      <p:tavLst>
                                        <p:tav tm="0">
                                          <p:val>
                                            <p:fltVal val="0"/>
                                          </p:val>
                                        </p:tav>
                                        <p:tav tm="100000">
                                          <p:val>
                                            <p:strVal val="#ppt_h"/>
                                          </p:val>
                                        </p:tav>
                                      </p:tavLst>
                                    </p:anim>
                                    <p:anim calcmode="lin" valueType="num">
                                      <p:cBhvr>
                                        <p:cTn id="144" dur="1000" fill="hold"/>
                                        <p:tgtEl>
                                          <p:spTgt spid="20"/>
                                        </p:tgtEl>
                                        <p:attrNameLst>
                                          <p:attrName>style.rotation</p:attrName>
                                        </p:attrNameLst>
                                      </p:cBhvr>
                                      <p:tavLst>
                                        <p:tav tm="0">
                                          <p:val>
                                            <p:fltVal val="90"/>
                                          </p:val>
                                        </p:tav>
                                        <p:tav tm="100000">
                                          <p:val>
                                            <p:fltVal val="0"/>
                                          </p:val>
                                        </p:tav>
                                      </p:tavLst>
                                    </p:anim>
                                    <p:animEffect transition="in" filter="fade">
                                      <p:cBhvr>
                                        <p:cTn id="14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30" grpId="0" animBg="1"/>
      <p:bldP spid="15" grpId="0" animBg="1"/>
      <p:bldP spid="3" grpId="0" animBg="1"/>
      <p:bldP spid="17" grpId="0" animBg="1"/>
      <p:bldP spid="40" grpId="0" animBg="1"/>
      <p:bldP spid="18" grpId="0" animBg="1"/>
      <p:bldP spid="42" grpId="0" animBg="1"/>
      <p:bldP spid="19" grpId="0" animBg="1"/>
      <p:bldP spid="20" grpId="0"/>
      <p:bldP spid="21" grpId="0"/>
      <p:bldP spid="22" grpId="0"/>
      <p:bldP spid="23" grpId="0"/>
      <p:bldP spid="26"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flipV="1">
            <a:off x="1654615" y="323094"/>
            <a:ext cx="2254385" cy="939044"/>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1659575" y="1056344"/>
            <a:ext cx="2264075" cy="20775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675163" y="1275447"/>
            <a:ext cx="2270601" cy="432782"/>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642452" y="1262138"/>
            <a:ext cx="2196020" cy="1162996"/>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906562" y="81209"/>
            <a:ext cx="422319" cy="446276"/>
            <a:chOff x="6368440" y="1774897"/>
            <a:chExt cx="563092" cy="595035"/>
          </a:xfrm>
          <a:solidFill>
            <a:srgbClr val="1B4367"/>
          </a:solidFill>
        </p:grpSpPr>
        <p:sp>
          <p:nvSpPr>
            <p:cNvPr id="33" name="椭圆 32"/>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5" name="文本框 34"/>
            <p:cNvSpPr txBox="1"/>
            <p:nvPr/>
          </p:nvSpPr>
          <p:spPr>
            <a:xfrm>
              <a:off x="6378447" y="1774897"/>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1</a:t>
              </a:r>
              <a:endParaRPr lang="en-US" altLang="zh-CN" sz="2300" b="1" dirty="0">
                <a:solidFill>
                  <a:schemeClr val="bg1"/>
                </a:solidFill>
                <a:cs typeface="+mn-ea"/>
                <a:sym typeface="+mn-lt"/>
              </a:endParaRPr>
            </a:p>
          </p:txBody>
        </p:sp>
      </p:grpSp>
      <p:grpSp>
        <p:nvGrpSpPr>
          <p:cNvPr id="5" name="组合 4"/>
          <p:cNvGrpSpPr/>
          <p:nvPr/>
        </p:nvGrpSpPr>
        <p:grpSpPr>
          <a:xfrm>
            <a:off x="3921163" y="740515"/>
            <a:ext cx="416580" cy="449716"/>
            <a:chOff x="6368440" y="2701090"/>
            <a:chExt cx="555440" cy="599622"/>
          </a:xfrm>
          <a:solidFill>
            <a:srgbClr val="1B4367"/>
          </a:solidFill>
        </p:grpSpPr>
        <p:sp>
          <p:nvSpPr>
            <p:cNvPr id="34" name="椭圆 33"/>
            <p:cNvSpPr/>
            <p:nvPr/>
          </p:nvSpPr>
          <p:spPr>
            <a:xfrm>
              <a:off x="6368440" y="2745274"/>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7" name="文本框 34"/>
            <p:cNvSpPr txBox="1"/>
            <p:nvPr/>
          </p:nvSpPr>
          <p:spPr>
            <a:xfrm>
              <a:off x="6368440" y="2701090"/>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2</a:t>
              </a:r>
              <a:endParaRPr lang="en-US" altLang="zh-CN" sz="2300" b="1" dirty="0">
                <a:solidFill>
                  <a:schemeClr val="bg1"/>
                </a:solidFill>
                <a:cs typeface="+mn-ea"/>
                <a:sym typeface="+mn-lt"/>
              </a:endParaRPr>
            </a:p>
          </p:txBody>
        </p:sp>
      </p:grpSp>
      <p:grpSp>
        <p:nvGrpSpPr>
          <p:cNvPr id="11" name="组合 10"/>
          <p:cNvGrpSpPr/>
          <p:nvPr/>
        </p:nvGrpSpPr>
        <p:grpSpPr>
          <a:xfrm>
            <a:off x="3921163" y="1570307"/>
            <a:ext cx="422319" cy="446276"/>
            <a:chOff x="6280888" y="3790231"/>
            <a:chExt cx="563092" cy="595035"/>
          </a:xfrm>
          <a:solidFill>
            <a:srgbClr val="1B4367"/>
          </a:solidFill>
        </p:grpSpPr>
        <p:sp>
          <p:nvSpPr>
            <p:cNvPr id="39" name="椭圆 38"/>
            <p:cNvSpPr/>
            <p:nvPr/>
          </p:nvSpPr>
          <p:spPr>
            <a:xfrm>
              <a:off x="6280888" y="3790232"/>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文本框 34"/>
            <p:cNvSpPr txBox="1"/>
            <p:nvPr/>
          </p:nvSpPr>
          <p:spPr>
            <a:xfrm>
              <a:off x="6290895" y="3790231"/>
              <a:ext cx="553085" cy="595035"/>
            </a:xfrm>
            <a:prstGeom prst="rect">
              <a:avLst/>
            </a:prstGeom>
            <a:noFill/>
            <a:ln>
              <a:noFill/>
            </a:ln>
          </p:spPr>
          <p:txBody>
            <a:bodyPr wrap="square" rtlCol="0">
              <a:spAutoFit/>
            </a:bodyPr>
            <a:lstStyle/>
            <a:p>
              <a:pPr algn="ctr">
                <a:defRPr/>
              </a:pPr>
              <a:r>
                <a:rPr lang="en-US" altLang="zh-CN" sz="2300">
                  <a:solidFill>
                    <a:schemeClr val="bg1"/>
                  </a:solidFill>
                  <a:cs typeface="+mn-ea"/>
                  <a:sym typeface="+mn-lt"/>
                </a:rPr>
                <a:t>3</a:t>
              </a:r>
              <a:endParaRPr lang="en-US" altLang="zh-CN" sz="2300" b="1">
                <a:solidFill>
                  <a:schemeClr val="bg1"/>
                </a:solidFill>
                <a:cs typeface="+mn-ea"/>
                <a:sym typeface="+mn-lt"/>
              </a:endParaRPr>
            </a:p>
          </p:txBody>
        </p:sp>
      </p:grpSp>
      <p:grpSp>
        <p:nvGrpSpPr>
          <p:cNvPr id="12" name="组合 11"/>
          <p:cNvGrpSpPr/>
          <p:nvPr/>
        </p:nvGrpSpPr>
        <p:grpSpPr>
          <a:xfrm>
            <a:off x="3838472" y="2239229"/>
            <a:ext cx="422261" cy="446277"/>
            <a:chOff x="6273313" y="4724252"/>
            <a:chExt cx="563015" cy="595036"/>
          </a:xfrm>
          <a:solidFill>
            <a:srgbClr val="1B4367"/>
          </a:solidFill>
        </p:grpSpPr>
        <p:sp>
          <p:nvSpPr>
            <p:cNvPr id="42" name="椭圆 41"/>
            <p:cNvSpPr/>
            <p:nvPr/>
          </p:nvSpPr>
          <p:spPr>
            <a:xfrm>
              <a:off x="6280888" y="4763850"/>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3" name="文本框 34"/>
            <p:cNvSpPr txBox="1"/>
            <p:nvPr/>
          </p:nvSpPr>
          <p:spPr>
            <a:xfrm>
              <a:off x="6273313" y="4724252"/>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4</a:t>
              </a:r>
              <a:endParaRPr lang="en-US" altLang="zh-CN" sz="2300" b="1" dirty="0">
                <a:solidFill>
                  <a:schemeClr val="bg1"/>
                </a:solidFill>
                <a:cs typeface="+mn-ea"/>
                <a:sym typeface="+mn-lt"/>
              </a:endParaRPr>
            </a:p>
          </p:txBody>
        </p:sp>
      </p:grpSp>
      <p:grpSp>
        <p:nvGrpSpPr>
          <p:cNvPr id="69" name="组合 68"/>
          <p:cNvGrpSpPr/>
          <p:nvPr/>
        </p:nvGrpSpPr>
        <p:grpSpPr>
          <a:xfrm>
            <a:off x="181594" y="761254"/>
            <a:ext cx="1477981" cy="1477975"/>
            <a:chOff x="2056673" y="2524327"/>
            <a:chExt cx="1970641" cy="1970633"/>
          </a:xfrm>
          <a:solidFill>
            <a:srgbClr val="1B4367"/>
          </a:solidFill>
        </p:grpSpPr>
        <p:sp>
          <p:nvSpPr>
            <p:cNvPr id="47" name="椭圆 46"/>
            <p:cNvSpPr/>
            <p:nvPr/>
          </p:nvSpPr>
          <p:spPr>
            <a:xfrm>
              <a:off x="2056673" y="2524327"/>
              <a:ext cx="1970641" cy="1970633"/>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7" name="文本框 15"/>
            <p:cNvSpPr txBox="1"/>
            <p:nvPr/>
          </p:nvSpPr>
          <p:spPr>
            <a:xfrm>
              <a:off x="2056673" y="3020851"/>
              <a:ext cx="1970641" cy="595035"/>
            </a:xfrm>
            <a:prstGeom prst="rect">
              <a:avLst/>
            </a:prstGeom>
            <a:noFill/>
            <a:ln>
              <a:noFill/>
            </a:ln>
          </p:spPr>
          <p:txBody>
            <a:bodyPr wrap="square" rtlCol="0">
              <a:spAutoFit/>
            </a:bodyPr>
            <a:lstStyle/>
            <a:p>
              <a:pPr algn="ctr"/>
              <a:endParaRPr lang="en-US" altLang="zh-CN" sz="2300" b="1" dirty="0">
                <a:solidFill>
                  <a:schemeClr val="bg1"/>
                </a:solidFill>
                <a:cs typeface="+mn-ea"/>
                <a:sym typeface="+mn-lt"/>
              </a:endParaRPr>
            </a:p>
          </p:txBody>
        </p:sp>
      </p:grpSp>
      <p:sp>
        <p:nvSpPr>
          <p:cNvPr id="116"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我们的不足与想法</a:t>
            </a:r>
          </a:p>
        </p:txBody>
      </p:sp>
      <p:cxnSp>
        <p:nvCxnSpPr>
          <p:cNvPr id="45" name="直接连接符 44"/>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1F1F4978-6730-41F1-9510-E3C14E3F3845}"/>
              </a:ext>
            </a:extLst>
          </p:cNvPr>
          <p:cNvSpPr txBox="1"/>
          <p:nvPr/>
        </p:nvSpPr>
        <p:spPr>
          <a:xfrm>
            <a:off x="584953" y="1266116"/>
            <a:ext cx="1032394" cy="369332"/>
          </a:xfrm>
          <a:prstGeom prst="rect">
            <a:avLst/>
          </a:prstGeom>
          <a:noFill/>
        </p:spPr>
        <p:txBody>
          <a:bodyPr wrap="square" rtlCol="0">
            <a:spAutoFit/>
          </a:bodyPr>
          <a:lstStyle/>
          <a:p>
            <a:r>
              <a:rPr lang="zh-CN" altLang="en-US" sz="1800" dirty="0">
                <a:solidFill>
                  <a:schemeClr val="bg1"/>
                </a:solidFill>
              </a:rPr>
              <a:t>不足</a:t>
            </a:r>
          </a:p>
        </p:txBody>
      </p:sp>
      <p:grpSp>
        <p:nvGrpSpPr>
          <p:cNvPr id="29" name="组合 28">
            <a:extLst>
              <a:ext uri="{FF2B5EF4-FFF2-40B4-BE49-F238E27FC236}">
                <a16:creationId xmlns:a16="http://schemas.microsoft.com/office/drawing/2014/main" id="{08E661F2-C44A-4D85-B3FB-6D83E171D2E1}"/>
              </a:ext>
            </a:extLst>
          </p:cNvPr>
          <p:cNvGrpSpPr/>
          <p:nvPr/>
        </p:nvGrpSpPr>
        <p:grpSpPr>
          <a:xfrm>
            <a:off x="1596190" y="3138396"/>
            <a:ext cx="1477981" cy="1477975"/>
            <a:chOff x="2056673" y="2524327"/>
            <a:chExt cx="1970641" cy="1970633"/>
          </a:xfrm>
          <a:solidFill>
            <a:srgbClr val="1B4367"/>
          </a:solidFill>
        </p:grpSpPr>
        <p:sp>
          <p:nvSpPr>
            <p:cNvPr id="30" name="椭圆 29">
              <a:extLst>
                <a:ext uri="{FF2B5EF4-FFF2-40B4-BE49-F238E27FC236}">
                  <a16:creationId xmlns:a16="http://schemas.microsoft.com/office/drawing/2014/main" id="{7149A1DE-EE5E-48E0-A6FE-D6B895D1EFCE}"/>
                </a:ext>
              </a:extLst>
            </p:cNvPr>
            <p:cNvSpPr/>
            <p:nvPr/>
          </p:nvSpPr>
          <p:spPr>
            <a:xfrm>
              <a:off x="2056673" y="2524327"/>
              <a:ext cx="1970641" cy="1970633"/>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1" name="文本框 15">
              <a:extLst>
                <a:ext uri="{FF2B5EF4-FFF2-40B4-BE49-F238E27FC236}">
                  <a16:creationId xmlns:a16="http://schemas.microsoft.com/office/drawing/2014/main" id="{3A8CD9EA-1A26-430A-90A9-6C033A6A1CF5}"/>
                </a:ext>
              </a:extLst>
            </p:cNvPr>
            <p:cNvSpPr txBox="1"/>
            <p:nvPr/>
          </p:nvSpPr>
          <p:spPr>
            <a:xfrm>
              <a:off x="2056673" y="3020851"/>
              <a:ext cx="1970641" cy="595035"/>
            </a:xfrm>
            <a:prstGeom prst="rect">
              <a:avLst/>
            </a:prstGeom>
            <a:noFill/>
            <a:ln>
              <a:noFill/>
            </a:ln>
          </p:spPr>
          <p:txBody>
            <a:bodyPr wrap="square" rtlCol="0">
              <a:spAutoFit/>
            </a:bodyPr>
            <a:lstStyle/>
            <a:p>
              <a:pPr algn="ctr"/>
              <a:endParaRPr lang="en-US" altLang="zh-CN" sz="2300" b="1" dirty="0">
                <a:solidFill>
                  <a:schemeClr val="bg1"/>
                </a:solidFill>
                <a:cs typeface="+mn-ea"/>
                <a:sym typeface="+mn-lt"/>
              </a:endParaRPr>
            </a:p>
          </p:txBody>
        </p:sp>
      </p:grpSp>
      <p:sp>
        <p:nvSpPr>
          <p:cNvPr id="3" name="文本框 2">
            <a:extLst>
              <a:ext uri="{FF2B5EF4-FFF2-40B4-BE49-F238E27FC236}">
                <a16:creationId xmlns:a16="http://schemas.microsoft.com/office/drawing/2014/main" id="{7C5892F3-20A1-4273-95C2-94F2E829BB3E}"/>
              </a:ext>
            </a:extLst>
          </p:cNvPr>
          <p:cNvSpPr txBox="1"/>
          <p:nvPr/>
        </p:nvSpPr>
        <p:spPr>
          <a:xfrm>
            <a:off x="1882775" y="3324301"/>
            <a:ext cx="899032" cy="1200329"/>
          </a:xfrm>
          <a:prstGeom prst="rect">
            <a:avLst/>
          </a:prstGeom>
          <a:noFill/>
        </p:spPr>
        <p:txBody>
          <a:bodyPr wrap="square" rtlCol="0">
            <a:spAutoFit/>
          </a:bodyPr>
          <a:lstStyle/>
          <a:p>
            <a:r>
              <a:rPr lang="zh-CN" altLang="en-US" sz="1800" dirty="0">
                <a:solidFill>
                  <a:schemeClr val="bg1"/>
                </a:solidFill>
              </a:rPr>
              <a:t>可能的解决方案与改进</a:t>
            </a:r>
          </a:p>
        </p:txBody>
      </p:sp>
      <p:cxnSp>
        <p:nvCxnSpPr>
          <p:cNvPr id="36" name="直接连接符 35">
            <a:extLst>
              <a:ext uri="{FF2B5EF4-FFF2-40B4-BE49-F238E27FC236}">
                <a16:creationId xmlns:a16="http://schemas.microsoft.com/office/drawing/2014/main" id="{1E9DF457-7E09-43C0-85A0-05D83C5D69BA}"/>
              </a:ext>
            </a:extLst>
          </p:cNvPr>
          <p:cNvCxnSpPr/>
          <p:nvPr/>
        </p:nvCxnSpPr>
        <p:spPr>
          <a:xfrm flipV="1">
            <a:off x="3042099" y="2880048"/>
            <a:ext cx="2254385" cy="939044"/>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5016777-434F-481B-AC4B-E507BFCF8A64}"/>
              </a:ext>
            </a:extLst>
          </p:cNvPr>
          <p:cNvCxnSpPr/>
          <p:nvPr/>
        </p:nvCxnSpPr>
        <p:spPr>
          <a:xfrm flipV="1">
            <a:off x="3074171" y="3582777"/>
            <a:ext cx="2264075" cy="20775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9343192E-5B21-40A2-BCB5-0EA9B8F5F4DD}"/>
              </a:ext>
            </a:extLst>
          </p:cNvPr>
          <p:cNvCxnSpPr/>
          <p:nvPr/>
        </p:nvCxnSpPr>
        <p:spPr>
          <a:xfrm>
            <a:off x="3079950" y="3793100"/>
            <a:ext cx="2270601" cy="432782"/>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E33966C-B989-4ECC-B7AE-E3E92C19CFD1}"/>
              </a:ext>
            </a:extLst>
          </p:cNvPr>
          <p:cNvCxnSpPr/>
          <p:nvPr/>
        </p:nvCxnSpPr>
        <p:spPr>
          <a:xfrm>
            <a:off x="3068392" y="3788489"/>
            <a:ext cx="2196020" cy="1162996"/>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51" name="组合 50">
            <a:extLst>
              <a:ext uri="{FF2B5EF4-FFF2-40B4-BE49-F238E27FC236}">
                <a16:creationId xmlns:a16="http://schemas.microsoft.com/office/drawing/2014/main" id="{DF384594-0986-46F2-BF55-8064612A96BE}"/>
              </a:ext>
            </a:extLst>
          </p:cNvPr>
          <p:cNvGrpSpPr/>
          <p:nvPr/>
        </p:nvGrpSpPr>
        <p:grpSpPr>
          <a:xfrm>
            <a:off x="5350551" y="2752805"/>
            <a:ext cx="422319" cy="446276"/>
            <a:chOff x="6368440" y="1774897"/>
            <a:chExt cx="563092" cy="595035"/>
          </a:xfrm>
          <a:solidFill>
            <a:srgbClr val="1B4367"/>
          </a:solidFill>
        </p:grpSpPr>
        <p:sp>
          <p:nvSpPr>
            <p:cNvPr id="52" name="椭圆 51">
              <a:extLst>
                <a:ext uri="{FF2B5EF4-FFF2-40B4-BE49-F238E27FC236}">
                  <a16:creationId xmlns:a16="http://schemas.microsoft.com/office/drawing/2014/main" id="{32F2B1EA-4CA8-4095-8ABB-5377DF9D7A11}"/>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3" name="文本框 52">
              <a:extLst>
                <a:ext uri="{FF2B5EF4-FFF2-40B4-BE49-F238E27FC236}">
                  <a16:creationId xmlns:a16="http://schemas.microsoft.com/office/drawing/2014/main" id="{EC7A6BEF-CC57-4E94-9FC2-DF86B1C7308E}"/>
                </a:ext>
              </a:extLst>
            </p:cNvPr>
            <p:cNvSpPr txBox="1"/>
            <p:nvPr/>
          </p:nvSpPr>
          <p:spPr>
            <a:xfrm>
              <a:off x="6378447" y="1774897"/>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1</a:t>
              </a:r>
              <a:endParaRPr lang="en-US" altLang="zh-CN" sz="2300" b="1" dirty="0">
                <a:solidFill>
                  <a:schemeClr val="bg1"/>
                </a:solidFill>
                <a:cs typeface="+mn-ea"/>
                <a:sym typeface="+mn-lt"/>
              </a:endParaRPr>
            </a:p>
          </p:txBody>
        </p:sp>
      </p:grpSp>
      <p:grpSp>
        <p:nvGrpSpPr>
          <p:cNvPr id="54" name="组合 53">
            <a:extLst>
              <a:ext uri="{FF2B5EF4-FFF2-40B4-BE49-F238E27FC236}">
                <a16:creationId xmlns:a16="http://schemas.microsoft.com/office/drawing/2014/main" id="{8305257A-FDF8-4DCD-95F5-D8A4437D1D7F}"/>
              </a:ext>
            </a:extLst>
          </p:cNvPr>
          <p:cNvGrpSpPr/>
          <p:nvPr/>
        </p:nvGrpSpPr>
        <p:grpSpPr>
          <a:xfrm>
            <a:off x="5338246" y="3303411"/>
            <a:ext cx="416580" cy="449716"/>
            <a:chOff x="6368440" y="2701090"/>
            <a:chExt cx="555440" cy="599622"/>
          </a:xfrm>
          <a:solidFill>
            <a:srgbClr val="1B4367"/>
          </a:solidFill>
        </p:grpSpPr>
        <p:sp>
          <p:nvSpPr>
            <p:cNvPr id="55" name="椭圆 54">
              <a:extLst>
                <a:ext uri="{FF2B5EF4-FFF2-40B4-BE49-F238E27FC236}">
                  <a16:creationId xmlns:a16="http://schemas.microsoft.com/office/drawing/2014/main" id="{0F3310E8-1756-4AC1-9908-774E4AA8F815}"/>
                </a:ext>
              </a:extLst>
            </p:cNvPr>
            <p:cNvSpPr/>
            <p:nvPr/>
          </p:nvSpPr>
          <p:spPr>
            <a:xfrm>
              <a:off x="6368440" y="2745274"/>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6" name="文本框 34">
              <a:extLst>
                <a:ext uri="{FF2B5EF4-FFF2-40B4-BE49-F238E27FC236}">
                  <a16:creationId xmlns:a16="http://schemas.microsoft.com/office/drawing/2014/main" id="{C8ECD38F-E9AE-4C4B-BC66-25DEF1635AF4}"/>
                </a:ext>
              </a:extLst>
            </p:cNvPr>
            <p:cNvSpPr txBox="1"/>
            <p:nvPr/>
          </p:nvSpPr>
          <p:spPr>
            <a:xfrm>
              <a:off x="6368440" y="2701090"/>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2</a:t>
              </a:r>
              <a:endParaRPr lang="en-US" altLang="zh-CN" sz="2300" b="1" dirty="0">
                <a:solidFill>
                  <a:schemeClr val="bg1"/>
                </a:solidFill>
                <a:cs typeface="+mn-ea"/>
                <a:sym typeface="+mn-lt"/>
              </a:endParaRPr>
            </a:p>
          </p:txBody>
        </p:sp>
      </p:grpSp>
      <p:grpSp>
        <p:nvGrpSpPr>
          <p:cNvPr id="57" name="组合 56">
            <a:extLst>
              <a:ext uri="{FF2B5EF4-FFF2-40B4-BE49-F238E27FC236}">
                <a16:creationId xmlns:a16="http://schemas.microsoft.com/office/drawing/2014/main" id="{92710E42-27C9-4691-8D81-3553AB935265}"/>
              </a:ext>
            </a:extLst>
          </p:cNvPr>
          <p:cNvGrpSpPr/>
          <p:nvPr/>
        </p:nvGrpSpPr>
        <p:grpSpPr>
          <a:xfrm>
            <a:off x="5363413" y="4042717"/>
            <a:ext cx="422319" cy="446276"/>
            <a:chOff x="6280888" y="3790231"/>
            <a:chExt cx="563092" cy="595035"/>
          </a:xfrm>
          <a:solidFill>
            <a:srgbClr val="1B4367"/>
          </a:solidFill>
        </p:grpSpPr>
        <p:sp>
          <p:nvSpPr>
            <p:cNvPr id="59" name="椭圆 58">
              <a:extLst>
                <a:ext uri="{FF2B5EF4-FFF2-40B4-BE49-F238E27FC236}">
                  <a16:creationId xmlns:a16="http://schemas.microsoft.com/office/drawing/2014/main" id="{C2A43FB7-34CD-4435-ABB3-1CBE5FBCE018}"/>
                </a:ext>
              </a:extLst>
            </p:cNvPr>
            <p:cNvSpPr/>
            <p:nvPr/>
          </p:nvSpPr>
          <p:spPr>
            <a:xfrm>
              <a:off x="6280888" y="3790232"/>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2" name="文本框 34">
              <a:extLst>
                <a:ext uri="{FF2B5EF4-FFF2-40B4-BE49-F238E27FC236}">
                  <a16:creationId xmlns:a16="http://schemas.microsoft.com/office/drawing/2014/main" id="{A8B26D44-DB71-4123-B504-61E47D45E826}"/>
                </a:ext>
              </a:extLst>
            </p:cNvPr>
            <p:cNvSpPr txBox="1"/>
            <p:nvPr/>
          </p:nvSpPr>
          <p:spPr>
            <a:xfrm>
              <a:off x="6290895" y="3790231"/>
              <a:ext cx="553085" cy="595035"/>
            </a:xfrm>
            <a:prstGeom prst="rect">
              <a:avLst/>
            </a:prstGeom>
            <a:noFill/>
            <a:ln>
              <a:noFill/>
            </a:ln>
          </p:spPr>
          <p:txBody>
            <a:bodyPr wrap="square" rtlCol="0">
              <a:spAutoFit/>
            </a:bodyPr>
            <a:lstStyle/>
            <a:p>
              <a:pPr algn="ctr">
                <a:defRPr/>
              </a:pPr>
              <a:r>
                <a:rPr lang="en-US" altLang="zh-CN" sz="2300">
                  <a:solidFill>
                    <a:schemeClr val="bg1"/>
                  </a:solidFill>
                  <a:cs typeface="+mn-ea"/>
                  <a:sym typeface="+mn-lt"/>
                </a:rPr>
                <a:t>3</a:t>
              </a:r>
              <a:endParaRPr lang="en-US" altLang="zh-CN" sz="2300" b="1">
                <a:solidFill>
                  <a:schemeClr val="bg1"/>
                </a:solidFill>
                <a:cs typeface="+mn-ea"/>
                <a:sym typeface="+mn-lt"/>
              </a:endParaRPr>
            </a:p>
          </p:txBody>
        </p:sp>
      </p:grpSp>
      <p:grpSp>
        <p:nvGrpSpPr>
          <p:cNvPr id="63" name="组合 62">
            <a:extLst>
              <a:ext uri="{FF2B5EF4-FFF2-40B4-BE49-F238E27FC236}">
                <a16:creationId xmlns:a16="http://schemas.microsoft.com/office/drawing/2014/main" id="{E8208D12-C290-4F71-A9ED-4D1BB1B64E75}"/>
              </a:ext>
            </a:extLst>
          </p:cNvPr>
          <p:cNvGrpSpPr/>
          <p:nvPr/>
        </p:nvGrpSpPr>
        <p:grpSpPr>
          <a:xfrm>
            <a:off x="5264412" y="4707647"/>
            <a:ext cx="422261" cy="446277"/>
            <a:chOff x="6273313" y="4724252"/>
            <a:chExt cx="563015" cy="595036"/>
          </a:xfrm>
          <a:solidFill>
            <a:srgbClr val="1B4367"/>
          </a:solidFill>
        </p:grpSpPr>
        <p:sp>
          <p:nvSpPr>
            <p:cNvPr id="64" name="椭圆 63">
              <a:extLst>
                <a:ext uri="{FF2B5EF4-FFF2-40B4-BE49-F238E27FC236}">
                  <a16:creationId xmlns:a16="http://schemas.microsoft.com/office/drawing/2014/main" id="{2C64BA12-42B1-4E1F-9082-9A1EE1E0BB96}"/>
                </a:ext>
              </a:extLst>
            </p:cNvPr>
            <p:cNvSpPr/>
            <p:nvPr/>
          </p:nvSpPr>
          <p:spPr>
            <a:xfrm>
              <a:off x="6280888" y="4763850"/>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66" name="文本框 34">
              <a:extLst>
                <a:ext uri="{FF2B5EF4-FFF2-40B4-BE49-F238E27FC236}">
                  <a16:creationId xmlns:a16="http://schemas.microsoft.com/office/drawing/2014/main" id="{DED49AA6-04DA-4210-B7E6-369551882A30}"/>
                </a:ext>
              </a:extLst>
            </p:cNvPr>
            <p:cNvSpPr txBox="1"/>
            <p:nvPr/>
          </p:nvSpPr>
          <p:spPr>
            <a:xfrm>
              <a:off x="6273313" y="4724252"/>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4</a:t>
              </a:r>
              <a:endParaRPr lang="en-US" altLang="zh-CN" sz="2300" b="1" dirty="0">
                <a:solidFill>
                  <a:schemeClr val="bg1"/>
                </a:solidFill>
                <a:cs typeface="+mn-ea"/>
                <a:sym typeface="+mn-lt"/>
              </a:endParaRPr>
            </a:p>
          </p:txBody>
        </p:sp>
      </p:grpSp>
      <p:sp>
        <p:nvSpPr>
          <p:cNvPr id="4" name="文本框 3">
            <a:extLst>
              <a:ext uri="{FF2B5EF4-FFF2-40B4-BE49-F238E27FC236}">
                <a16:creationId xmlns:a16="http://schemas.microsoft.com/office/drawing/2014/main" id="{F1EF423D-064C-4B54-B716-F576BEBE61D1}"/>
              </a:ext>
            </a:extLst>
          </p:cNvPr>
          <p:cNvSpPr txBox="1"/>
          <p:nvPr/>
        </p:nvSpPr>
        <p:spPr>
          <a:xfrm>
            <a:off x="4444118" y="122873"/>
            <a:ext cx="2502592" cy="523220"/>
          </a:xfrm>
          <a:prstGeom prst="rect">
            <a:avLst/>
          </a:prstGeom>
          <a:noFill/>
        </p:spPr>
        <p:txBody>
          <a:bodyPr wrap="square" rtlCol="0">
            <a:spAutoFit/>
          </a:bodyPr>
          <a:lstStyle/>
          <a:p>
            <a:r>
              <a:rPr lang="zh-CN" altLang="en-US" dirty="0"/>
              <a:t>非时间</a:t>
            </a:r>
            <a:r>
              <a:rPr lang="zh-CN" altLang="zh-CN" dirty="0"/>
              <a:t>数据增广的效果不明显</a:t>
            </a:r>
          </a:p>
          <a:p>
            <a:endParaRPr lang="zh-CN" altLang="en-US" dirty="0"/>
          </a:p>
        </p:txBody>
      </p:sp>
      <p:sp>
        <p:nvSpPr>
          <p:cNvPr id="7" name="文本框 6">
            <a:extLst>
              <a:ext uri="{FF2B5EF4-FFF2-40B4-BE49-F238E27FC236}">
                <a16:creationId xmlns:a16="http://schemas.microsoft.com/office/drawing/2014/main" id="{7B94C249-3B13-4E03-9A30-F8DB5590415B}"/>
              </a:ext>
            </a:extLst>
          </p:cNvPr>
          <p:cNvSpPr txBox="1"/>
          <p:nvPr/>
        </p:nvSpPr>
        <p:spPr>
          <a:xfrm>
            <a:off x="4444118" y="828864"/>
            <a:ext cx="4304097" cy="523220"/>
          </a:xfrm>
          <a:prstGeom prst="rect">
            <a:avLst/>
          </a:prstGeom>
          <a:noFill/>
        </p:spPr>
        <p:txBody>
          <a:bodyPr wrap="square" rtlCol="0">
            <a:spAutoFit/>
          </a:bodyPr>
          <a:lstStyle/>
          <a:p>
            <a:r>
              <a:rPr lang="zh-CN" altLang="en-US" dirty="0"/>
              <a:t>卷积层数，参数的增加，反而导致</a:t>
            </a:r>
            <a:r>
              <a:rPr lang="zh-CN" altLang="zh-CN" dirty="0"/>
              <a:t>卷积的效果不好</a:t>
            </a:r>
          </a:p>
          <a:p>
            <a:endParaRPr lang="zh-CN" altLang="en-US" dirty="0"/>
          </a:p>
        </p:txBody>
      </p:sp>
      <p:sp>
        <p:nvSpPr>
          <p:cNvPr id="8" name="文本框 7">
            <a:extLst>
              <a:ext uri="{FF2B5EF4-FFF2-40B4-BE49-F238E27FC236}">
                <a16:creationId xmlns:a16="http://schemas.microsoft.com/office/drawing/2014/main" id="{CBE9A9E4-1611-4A36-9FE6-16A5758BBD09}"/>
              </a:ext>
            </a:extLst>
          </p:cNvPr>
          <p:cNvSpPr txBox="1"/>
          <p:nvPr/>
        </p:nvSpPr>
        <p:spPr>
          <a:xfrm>
            <a:off x="4518212" y="1580616"/>
            <a:ext cx="4444194" cy="738664"/>
          </a:xfrm>
          <a:prstGeom prst="rect">
            <a:avLst/>
          </a:prstGeom>
          <a:noFill/>
        </p:spPr>
        <p:txBody>
          <a:bodyPr wrap="square" rtlCol="0">
            <a:spAutoFit/>
          </a:bodyPr>
          <a:lstStyle/>
          <a:p>
            <a:r>
              <a:rPr lang="zh-CN" altLang="zh-CN" dirty="0"/>
              <a:t>残差网络的拟合速度快</a:t>
            </a:r>
            <a:r>
              <a:rPr lang="en-US" altLang="zh-CN" dirty="0"/>
              <a:t>,</a:t>
            </a:r>
            <a:r>
              <a:rPr lang="zh-CN" altLang="zh-CN" dirty="0"/>
              <a:t>训练速度慢</a:t>
            </a:r>
            <a:r>
              <a:rPr lang="zh-CN" altLang="en-US" dirty="0"/>
              <a:t>，训练幅度大</a:t>
            </a:r>
            <a:r>
              <a:rPr lang="en-US" altLang="zh-CN" dirty="0"/>
              <a:t>,</a:t>
            </a:r>
            <a:r>
              <a:rPr lang="zh-CN" altLang="zh-CN" dirty="0"/>
              <a:t>最终效果不好</a:t>
            </a:r>
          </a:p>
          <a:p>
            <a:endParaRPr lang="zh-CN" altLang="en-US" dirty="0"/>
          </a:p>
        </p:txBody>
      </p:sp>
      <p:sp>
        <p:nvSpPr>
          <p:cNvPr id="10" name="文本框 9">
            <a:extLst>
              <a:ext uri="{FF2B5EF4-FFF2-40B4-BE49-F238E27FC236}">
                <a16:creationId xmlns:a16="http://schemas.microsoft.com/office/drawing/2014/main" id="{5A97AFBD-6EA2-43BE-8FDA-AEF32DCB9EE0}"/>
              </a:ext>
            </a:extLst>
          </p:cNvPr>
          <p:cNvSpPr txBox="1"/>
          <p:nvPr/>
        </p:nvSpPr>
        <p:spPr>
          <a:xfrm>
            <a:off x="4518211" y="2194096"/>
            <a:ext cx="3972645" cy="738664"/>
          </a:xfrm>
          <a:prstGeom prst="rect">
            <a:avLst/>
          </a:prstGeom>
          <a:noFill/>
        </p:spPr>
        <p:txBody>
          <a:bodyPr wrap="square" rtlCol="0">
            <a:spAutoFit/>
          </a:bodyPr>
          <a:lstStyle/>
          <a:p>
            <a:r>
              <a:rPr lang="zh-CN" altLang="zh-CN" dirty="0"/>
              <a:t>每次训练中</a:t>
            </a:r>
            <a:r>
              <a:rPr lang="en-US" altLang="zh-CN" dirty="0"/>
              <a:t>,</a:t>
            </a:r>
            <a:r>
              <a:rPr lang="zh-CN" altLang="zh-CN" dirty="0"/>
              <a:t>会有特定的一部分偏差很大</a:t>
            </a:r>
            <a:r>
              <a:rPr lang="en-US" altLang="zh-CN" dirty="0"/>
              <a:t>,</a:t>
            </a:r>
            <a:r>
              <a:rPr lang="zh-CN" altLang="zh-CN" dirty="0"/>
              <a:t>怀疑是数据有问题</a:t>
            </a:r>
            <a:r>
              <a:rPr lang="en-US" altLang="zh-CN" dirty="0"/>
              <a:t>,</a:t>
            </a:r>
            <a:r>
              <a:rPr lang="zh-CN" altLang="en-US" dirty="0"/>
              <a:t>没有及时的进行</a:t>
            </a:r>
            <a:r>
              <a:rPr lang="zh-CN" altLang="zh-CN" dirty="0"/>
              <a:t>数据的统计</a:t>
            </a:r>
            <a:r>
              <a:rPr lang="zh-CN" altLang="en-US" dirty="0"/>
              <a:t>和数据的清洗</a:t>
            </a:r>
            <a:endParaRPr lang="zh-CN" altLang="zh-CN" dirty="0"/>
          </a:p>
        </p:txBody>
      </p:sp>
      <p:sp>
        <p:nvSpPr>
          <p:cNvPr id="6" name="文本框 5">
            <a:extLst>
              <a:ext uri="{FF2B5EF4-FFF2-40B4-BE49-F238E27FC236}">
                <a16:creationId xmlns:a16="http://schemas.microsoft.com/office/drawing/2014/main" id="{92C37CBD-C57E-4CD6-9163-00D3DE284684}"/>
              </a:ext>
            </a:extLst>
          </p:cNvPr>
          <p:cNvSpPr txBox="1"/>
          <p:nvPr/>
        </p:nvSpPr>
        <p:spPr>
          <a:xfrm>
            <a:off x="5753060" y="2711457"/>
            <a:ext cx="3241177" cy="523220"/>
          </a:xfrm>
          <a:prstGeom prst="rect">
            <a:avLst/>
          </a:prstGeom>
          <a:noFill/>
        </p:spPr>
        <p:txBody>
          <a:bodyPr wrap="square" rtlCol="0">
            <a:spAutoFit/>
          </a:bodyPr>
          <a:lstStyle/>
          <a:p>
            <a:r>
              <a:rPr lang="zh-CN" altLang="en-US" dirty="0"/>
              <a:t>尝试用上更多的数据，比如之前提到的预售时间和多段时间处理</a:t>
            </a:r>
          </a:p>
        </p:txBody>
      </p:sp>
      <p:sp>
        <p:nvSpPr>
          <p:cNvPr id="13" name="文本框 12">
            <a:extLst>
              <a:ext uri="{FF2B5EF4-FFF2-40B4-BE49-F238E27FC236}">
                <a16:creationId xmlns:a16="http://schemas.microsoft.com/office/drawing/2014/main" id="{8372AFC4-C00D-4FED-B8B2-2FBB824FB4C2}"/>
              </a:ext>
            </a:extLst>
          </p:cNvPr>
          <p:cNvSpPr txBox="1"/>
          <p:nvPr/>
        </p:nvSpPr>
        <p:spPr>
          <a:xfrm>
            <a:off x="5647249" y="4816869"/>
            <a:ext cx="3626365" cy="307777"/>
          </a:xfrm>
          <a:prstGeom prst="rect">
            <a:avLst/>
          </a:prstGeom>
          <a:noFill/>
        </p:spPr>
        <p:txBody>
          <a:bodyPr wrap="square" rtlCol="0">
            <a:spAutoFit/>
          </a:bodyPr>
          <a:lstStyle/>
          <a:p>
            <a:r>
              <a:rPr lang="zh-CN" altLang="en-US" dirty="0"/>
              <a:t>在复赛数据集上进一步调整</a:t>
            </a:r>
            <a:r>
              <a:rPr lang="en-US" altLang="zh-CN" dirty="0" err="1"/>
              <a:t>loss_day</a:t>
            </a:r>
            <a:r>
              <a:rPr lang="zh-CN" altLang="en-US" dirty="0"/>
              <a:t>的系数</a:t>
            </a:r>
          </a:p>
        </p:txBody>
      </p:sp>
      <p:sp>
        <p:nvSpPr>
          <p:cNvPr id="15" name="文本框 14">
            <a:extLst>
              <a:ext uri="{FF2B5EF4-FFF2-40B4-BE49-F238E27FC236}">
                <a16:creationId xmlns:a16="http://schemas.microsoft.com/office/drawing/2014/main" id="{2F2E6F0D-711F-4B30-889D-D45BA8B0915E}"/>
              </a:ext>
            </a:extLst>
          </p:cNvPr>
          <p:cNvSpPr txBox="1"/>
          <p:nvPr/>
        </p:nvSpPr>
        <p:spPr>
          <a:xfrm>
            <a:off x="5767131" y="3303082"/>
            <a:ext cx="3139347" cy="523220"/>
          </a:xfrm>
          <a:prstGeom prst="rect">
            <a:avLst/>
          </a:prstGeom>
          <a:noFill/>
        </p:spPr>
        <p:txBody>
          <a:bodyPr wrap="square" rtlCol="0">
            <a:spAutoFit/>
          </a:bodyPr>
          <a:lstStyle/>
          <a:p>
            <a:r>
              <a:rPr lang="zh-CN" altLang="en-US" dirty="0"/>
              <a:t>尝试更好的解决由迟到惩罚系数带来的梯度爆炸问题</a:t>
            </a:r>
          </a:p>
        </p:txBody>
      </p:sp>
      <p:sp>
        <p:nvSpPr>
          <p:cNvPr id="16" name="文本框 15">
            <a:extLst>
              <a:ext uri="{FF2B5EF4-FFF2-40B4-BE49-F238E27FC236}">
                <a16:creationId xmlns:a16="http://schemas.microsoft.com/office/drawing/2014/main" id="{E19E2F58-A36E-4010-82AC-204B5E2070BB}"/>
              </a:ext>
            </a:extLst>
          </p:cNvPr>
          <p:cNvSpPr txBox="1"/>
          <p:nvPr/>
        </p:nvSpPr>
        <p:spPr>
          <a:xfrm>
            <a:off x="5861713" y="4042717"/>
            <a:ext cx="3044765" cy="523220"/>
          </a:xfrm>
          <a:prstGeom prst="rect">
            <a:avLst/>
          </a:prstGeom>
          <a:noFill/>
        </p:spPr>
        <p:txBody>
          <a:bodyPr wrap="square" rtlCol="0">
            <a:spAutoFit/>
          </a:bodyPr>
          <a:lstStyle/>
          <a:p>
            <a:r>
              <a:rPr lang="zh-CN" altLang="en-US" dirty="0"/>
              <a:t>尝试在复赛数据集上进行更进一步的数据分析和清洗</a:t>
            </a:r>
          </a:p>
        </p:txBody>
      </p:sp>
    </p:spTree>
  </p:cSld>
  <p:clrMapOvr>
    <a:masterClrMapping/>
  </p:clrMapOvr>
  <mc:AlternateContent xmlns:mc="http://schemas.openxmlformats.org/markup-compatibility/2006">
    <mc:Choice xmlns:p14="http://schemas.microsoft.com/office/powerpoint/2010/main" Requires="p14">
      <p:transition spd="slow" p14:dur="900" advClick="0" advTm="18163">
        <p14:warp/>
      </p:transition>
    </mc:Choice>
    <mc:Fallback>
      <p:transition spd="slow" advClick="0" advTm="18163">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16"/>
                                        </p:tgtEl>
                                        <p:attrNameLst>
                                          <p:attrName>style.visibility</p:attrName>
                                        </p:attrNameLst>
                                      </p:cBhvr>
                                      <p:to>
                                        <p:strVal val="visible"/>
                                      </p:to>
                                    </p:set>
                                    <p:anim calcmode="lin" valueType="num">
                                      <p:cBhvr>
                                        <p:cTn id="7" dur="500" fill="hold"/>
                                        <p:tgtEl>
                                          <p:spTgt spid="1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6"/>
                                        </p:tgtEl>
                                        <p:attrNameLst>
                                          <p:attrName>ppt_y</p:attrName>
                                        </p:attrNameLst>
                                      </p:cBhvr>
                                      <p:tavLst>
                                        <p:tav tm="0">
                                          <p:val>
                                            <p:strVal val="#ppt_y"/>
                                          </p:val>
                                        </p:tav>
                                        <p:tav tm="100000">
                                          <p:val>
                                            <p:strVal val="#ppt_y"/>
                                          </p:val>
                                        </p:tav>
                                      </p:tavLst>
                                    </p:anim>
                                    <p:anim calcmode="lin" valueType="num">
                                      <p:cBhvr>
                                        <p:cTn id="9" dur="500" fill="hold"/>
                                        <p:tgtEl>
                                          <p:spTgt spid="1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6"/>
                                        </p:tgtEl>
                                      </p:cBhvr>
                                    </p:animEffect>
                                  </p:childTnLst>
                                </p:cTn>
                              </p:par>
                            </p:childTnLst>
                          </p:cTn>
                        </p:par>
                        <p:par>
                          <p:cTn id="12" fill="hold" nodeType="afterGroup">
                            <p:stCondLst>
                              <p:cond delay="850"/>
                            </p:stCondLst>
                            <p:childTnLst>
                              <p:par>
                                <p:cTn id="13" presetID="22" presetClass="entr" presetSubtype="8"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left)">
                                      <p:cBhvr>
                                        <p:cTn id="15" dur="300"/>
                                        <p:tgtEl>
                                          <p:spTgt spid="45"/>
                                        </p:tgtEl>
                                      </p:cBhvr>
                                    </p:animEffect>
                                  </p:childTnLst>
                                </p:cTn>
                              </p:par>
                            </p:childTnLst>
                          </p:cTn>
                        </p:par>
                        <p:par>
                          <p:cTn id="16" fill="hold" nodeType="afterGroup">
                            <p:stCondLst>
                              <p:cond delay="1150"/>
                            </p:stCondLst>
                            <p:childTnLst>
                              <p:par>
                                <p:cTn id="17" presetID="53"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par>
                          <p:cTn id="22" fill="hold" nodeType="afterGroup">
                            <p:stCondLst>
                              <p:cond delay="165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nodeType="afterGroup">
                            <p:stCondLst>
                              <p:cond delay="2150"/>
                            </p:stCondLst>
                            <p:childTnLst>
                              <p:par>
                                <p:cTn id="27" presetID="53"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nodeType="afterGroup">
                            <p:stCondLst>
                              <p:cond delay="2650"/>
                            </p:stCondLst>
                            <p:childTnLst>
                              <p:par>
                                <p:cTn id="33" presetID="22" presetClass="entr" presetSubtype="8" fill="hold"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childTnLst>
                          </p:cTn>
                        </p:par>
                        <p:par>
                          <p:cTn id="36" fill="hold" nodeType="afterGroup">
                            <p:stCondLst>
                              <p:cond delay="3150"/>
                            </p:stCondLst>
                            <p:childTnLst>
                              <p:par>
                                <p:cTn id="37" presetID="53"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par>
                          <p:cTn id="42" fill="hold" nodeType="afterGroup">
                            <p:stCondLst>
                              <p:cond delay="3650"/>
                            </p:stCondLst>
                            <p:childTnLst>
                              <p:par>
                                <p:cTn id="43" presetID="22" presetClass="entr" presetSubtype="8" fill="hold"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childTnLst>
                          </p:cTn>
                        </p:par>
                        <p:par>
                          <p:cTn id="46" fill="hold" nodeType="afterGroup">
                            <p:stCondLst>
                              <p:cond delay="4150"/>
                            </p:stCondLst>
                            <p:childTnLst>
                              <p:par>
                                <p:cTn id="47" presetID="53"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par>
                          <p:cTn id="52" fill="hold" nodeType="afterGroup">
                            <p:stCondLst>
                              <p:cond delay="4650"/>
                            </p:stCondLst>
                            <p:childTnLst>
                              <p:par>
                                <p:cTn id="53" presetID="22" presetClass="entr" presetSubtype="8" fill="hold"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left)">
                                      <p:cBhvr>
                                        <p:cTn id="55" dur="500"/>
                                        <p:tgtEl>
                                          <p:spTgt spid="65"/>
                                        </p:tgtEl>
                                      </p:cBhvr>
                                    </p:animEffect>
                                  </p:childTnLst>
                                </p:cTn>
                              </p:par>
                            </p:childTnLst>
                          </p:cTn>
                        </p:par>
                        <p:par>
                          <p:cTn id="56" fill="hold" nodeType="afterGroup">
                            <p:stCondLst>
                              <p:cond delay="5150"/>
                            </p:stCondLst>
                            <p:childTnLst>
                              <p:par>
                                <p:cTn id="57" presetID="53"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childTnLst>
                          </p:cTn>
                        </p:par>
                        <p:par>
                          <p:cTn id="62" fill="hold">
                            <p:stCondLst>
                              <p:cond delay="5650"/>
                            </p:stCondLst>
                            <p:childTnLst>
                              <p:par>
                                <p:cTn id="63" presetID="53"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par>
                          <p:cTn id="68" fill="hold">
                            <p:stCondLst>
                              <p:cond delay="6150"/>
                            </p:stCondLst>
                            <p:childTnLst>
                              <p:par>
                                <p:cTn id="69" presetID="22" presetClass="entr" presetSubtype="8" fill="hold"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par>
                          <p:cTn id="72" fill="hold">
                            <p:stCondLst>
                              <p:cond delay="6650"/>
                            </p:stCondLst>
                            <p:childTnLst>
                              <p:par>
                                <p:cTn id="73" presetID="22" presetClass="entr" presetSubtype="8" fill="hold" nodeType="after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childTnLst>
                          </p:cTn>
                        </p:par>
                        <p:par>
                          <p:cTn id="76" fill="hold">
                            <p:stCondLst>
                              <p:cond delay="7150"/>
                            </p:stCondLst>
                            <p:childTnLst>
                              <p:par>
                                <p:cTn id="77" presetID="22" presetClass="entr" presetSubtype="8" fill="hold" nodeType="after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left)">
                                      <p:cBhvr>
                                        <p:cTn id="79" dur="500"/>
                                        <p:tgtEl>
                                          <p:spTgt spid="48"/>
                                        </p:tgtEl>
                                      </p:cBhvr>
                                    </p:animEffect>
                                  </p:childTnLst>
                                </p:cTn>
                              </p:par>
                            </p:childTnLst>
                          </p:cTn>
                        </p:par>
                        <p:par>
                          <p:cTn id="80" fill="hold">
                            <p:stCondLst>
                              <p:cond delay="7650"/>
                            </p:stCondLst>
                            <p:childTnLst>
                              <p:par>
                                <p:cTn id="81" presetID="22" presetClass="entr" presetSubtype="8" fill="hold" nodeType="after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left)">
                                      <p:cBhvr>
                                        <p:cTn id="83" dur="500"/>
                                        <p:tgtEl>
                                          <p:spTgt spid="50"/>
                                        </p:tgtEl>
                                      </p:cBhvr>
                                    </p:animEffect>
                                  </p:childTnLst>
                                </p:cTn>
                              </p:par>
                            </p:childTnLst>
                          </p:cTn>
                        </p:par>
                        <p:par>
                          <p:cTn id="84" fill="hold">
                            <p:stCondLst>
                              <p:cond delay="8150"/>
                            </p:stCondLst>
                            <p:childTnLst>
                              <p:par>
                                <p:cTn id="85" presetID="53" presetClass="entr" presetSubtype="0" fill="hold" nodeType="after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fltVal val="0"/>
                                          </p:val>
                                        </p:tav>
                                        <p:tav tm="100000">
                                          <p:val>
                                            <p:strVal val="#ppt_w"/>
                                          </p:val>
                                        </p:tav>
                                      </p:tavLst>
                                    </p:anim>
                                    <p:anim calcmode="lin" valueType="num">
                                      <p:cBhvr>
                                        <p:cTn id="88" dur="500" fill="hold"/>
                                        <p:tgtEl>
                                          <p:spTgt spid="51"/>
                                        </p:tgtEl>
                                        <p:attrNameLst>
                                          <p:attrName>ppt_h</p:attrName>
                                        </p:attrNameLst>
                                      </p:cBhvr>
                                      <p:tavLst>
                                        <p:tav tm="0">
                                          <p:val>
                                            <p:fltVal val="0"/>
                                          </p:val>
                                        </p:tav>
                                        <p:tav tm="100000">
                                          <p:val>
                                            <p:strVal val="#ppt_h"/>
                                          </p:val>
                                        </p:tav>
                                      </p:tavLst>
                                    </p:anim>
                                    <p:animEffect transition="in" filter="fade">
                                      <p:cBhvr>
                                        <p:cTn id="89" dur="500"/>
                                        <p:tgtEl>
                                          <p:spTgt spid="51"/>
                                        </p:tgtEl>
                                      </p:cBhvr>
                                    </p:animEffect>
                                  </p:childTnLst>
                                </p:cTn>
                              </p:par>
                            </p:childTnLst>
                          </p:cTn>
                        </p:par>
                        <p:par>
                          <p:cTn id="90" fill="hold">
                            <p:stCondLst>
                              <p:cond delay="8650"/>
                            </p:stCondLst>
                            <p:childTnLst>
                              <p:par>
                                <p:cTn id="91" presetID="53" presetClass="entr" presetSubtype="0" fill="hold" nodeType="afterEffect">
                                  <p:stCondLst>
                                    <p:cond delay="0"/>
                                  </p:stCondLst>
                                  <p:childTnLst>
                                    <p:set>
                                      <p:cBhvr>
                                        <p:cTn id="92" dur="1" fill="hold">
                                          <p:stCondLst>
                                            <p:cond delay="0"/>
                                          </p:stCondLst>
                                        </p:cTn>
                                        <p:tgtEl>
                                          <p:spTgt spid="54"/>
                                        </p:tgtEl>
                                        <p:attrNameLst>
                                          <p:attrName>style.visibility</p:attrName>
                                        </p:attrNameLst>
                                      </p:cBhvr>
                                      <p:to>
                                        <p:strVal val="visible"/>
                                      </p:to>
                                    </p:set>
                                    <p:anim calcmode="lin" valueType="num">
                                      <p:cBhvr>
                                        <p:cTn id="93" dur="500" fill="hold"/>
                                        <p:tgtEl>
                                          <p:spTgt spid="54"/>
                                        </p:tgtEl>
                                        <p:attrNameLst>
                                          <p:attrName>ppt_w</p:attrName>
                                        </p:attrNameLst>
                                      </p:cBhvr>
                                      <p:tavLst>
                                        <p:tav tm="0">
                                          <p:val>
                                            <p:fltVal val="0"/>
                                          </p:val>
                                        </p:tav>
                                        <p:tav tm="100000">
                                          <p:val>
                                            <p:strVal val="#ppt_w"/>
                                          </p:val>
                                        </p:tav>
                                      </p:tavLst>
                                    </p:anim>
                                    <p:anim calcmode="lin" valueType="num">
                                      <p:cBhvr>
                                        <p:cTn id="94" dur="500" fill="hold"/>
                                        <p:tgtEl>
                                          <p:spTgt spid="54"/>
                                        </p:tgtEl>
                                        <p:attrNameLst>
                                          <p:attrName>ppt_h</p:attrName>
                                        </p:attrNameLst>
                                      </p:cBhvr>
                                      <p:tavLst>
                                        <p:tav tm="0">
                                          <p:val>
                                            <p:fltVal val="0"/>
                                          </p:val>
                                        </p:tav>
                                        <p:tav tm="100000">
                                          <p:val>
                                            <p:strVal val="#ppt_h"/>
                                          </p:val>
                                        </p:tav>
                                      </p:tavLst>
                                    </p:anim>
                                    <p:animEffect transition="in" filter="fade">
                                      <p:cBhvr>
                                        <p:cTn id="95" dur="500"/>
                                        <p:tgtEl>
                                          <p:spTgt spid="54"/>
                                        </p:tgtEl>
                                      </p:cBhvr>
                                    </p:animEffect>
                                  </p:childTnLst>
                                </p:cTn>
                              </p:par>
                            </p:childTnLst>
                          </p:cTn>
                        </p:par>
                        <p:par>
                          <p:cTn id="96" fill="hold">
                            <p:stCondLst>
                              <p:cond delay="9150"/>
                            </p:stCondLst>
                            <p:childTnLst>
                              <p:par>
                                <p:cTn id="97" presetID="53" presetClass="entr" presetSubtype="0" fill="hold" nodeType="afterEffect">
                                  <p:stCondLst>
                                    <p:cond delay="0"/>
                                  </p:stCondLst>
                                  <p:childTnLst>
                                    <p:set>
                                      <p:cBhvr>
                                        <p:cTn id="98" dur="1" fill="hold">
                                          <p:stCondLst>
                                            <p:cond delay="0"/>
                                          </p:stCondLst>
                                        </p:cTn>
                                        <p:tgtEl>
                                          <p:spTgt spid="57"/>
                                        </p:tgtEl>
                                        <p:attrNameLst>
                                          <p:attrName>style.visibility</p:attrName>
                                        </p:attrNameLst>
                                      </p:cBhvr>
                                      <p:to>
                                        <p:strVal val="visible"/>
                                      </p:to>
                                    </p:set>
                                    <p:anim calcmode="lin" valueType="num">
                                      <p:cBhvr>
                                        <p:cTn id="99" dur="500" fill="hold"/>
                                        <p:tgtEl>
                                          <p:spTgt spid="57"/>
                                        </p:tgtEl>
                                        <p:attrNameLst>
                                          <p:attrName>ppt_w</p:attrName>
                                        </p:attrNameLst>
                                      </p:cBhvr>
                                      <p:tavLst>
                                        <p:tav tm="0">
                                          <p:val>
                                            <p:fltVal val="0"/>
                                          </p:val>
                                        </p:tav>
                                        <p:tav tm="100000">
                                          <p:val>
                                            <p:strVal val="#ppt_w"/>
                                          </p:val>
                                        </p:tav>
                                      </p:tavLst>
                                    </p:anim>
                                    <p:anim calcmode="lin" valueType="num">
                                      <p:cBhvr>
                                        <p:cTn id="100" dur="500" fill="hold"/>
                                        <p:tgtEl>
                                          <p:spTgt spid="57"/>
                                        </p:tgtEl>
                                        <p:attrNameLst>
                                          <p:attrName>ppt_h</p:attrName>
                                        </p:attrNameLst>
                                      </p:cBhvr>
                                      <p:tavLst>
                                        <p:tav tm="0">
                                          <p:val>
                                            <p:fltVal val="0"/>
                                          </p:val>
                                        </p:tav>
                                        <p:tav tm="100000">
                                          <p:val>
                                            <p:strVal val="#ppt_h"/>
                                          </p:val>
                                        </p:tav>
                                      </p:tavLst>
                                    </p:anim>
                                    <p:animEffect transition="in" filter="fade">
                                      <p:cBhvr>
                                        <p:cTn id="101" dur="500"/>
                                        <p:tgtEl>
                                          <p:spTgt spid="57"/>
                                        </p:tgtEl>
                                      </p:cBhvr>
                                    </p:animEffect>
                                  </p:childTnLst>
                                </p:cTn>
                              </p:par>
                            </p:childTnLst>
                          </p:cTn>
                        </p:par>
                        <p:par>
                          <p:cTn id="102" fill="hold">
                            <p:stCondLst>
                              <p:cond delay="9650"/>
                            </p:stCondLst>
                            <p:childTnLst>
                              <p:par>
                                <p:cTn id="103" presetID="53" presetClass="entr" presetSubtype="0" fill="hold" nodeType="afterEffect">
                                  <p:stCondLst>
                                    <p:cond delay="0"/>
                                  </p:stCondLst>
                                  <p:childTnLst>
                                    <p:set>
                                      <p:cBhvr>
                                        <p:cTn id="104" dur="1" fill="hold">
                                          <p:stCondLst>
                                            <p:cond delay="0"/>
                                          </p:stCondLst>
                                        </p:cTn>
                                        <p:tgtEl>
                                          <p:spTgt spid="63"/>
                                        </p:tgtEl>
                                        <p:attrNameLst>
                                          <p:attrName>style.visibility</p:attrName>
                                        </p:attrNameLst>
                                      </p:cBhvr>
                                      <p:to>
                                        <p:strVal val="visible"/>
                                      </p:to>
                                    </p:set>
                                    <p:anim calcmode="lin" valueType="num">
                                      <p:cBhvr>
                                        <p:cTn id="105" dur="500" fill="hold"/>
                                        <p:tgtEl>
                                          <p:spTgt spid="63"/>
                                        </p:tgtEl>
                                        <p:attrNameLst>
                                          <p:attrName>ppt_w</p:attrName>
                                        </p:attrNameLst>
                                      </p:cBhvr>
                                      <p:tavLst>
                                        <p:tav tm="0">
                                          <p:val>
                                            <p:fltVal val="0"/>
                                          </p:val>
                                        </p:tav>
                                        <p:tav tm="100000">
                                          <p:val>
                                            <p:strVal val="#ppt_w"/>
                                          </p:val>
                                        </p:tav>
                                      </p:tavLst>
                                    </p:anim>
                                    <p:anim calcmode="lin" valueType="num">
                                      <p:cBhvr>
                                        <p:cTn id="106" dur="500" fill="hold"/>
                                        <p:tgtEl>
                                          <p:spTgt spid="63"/>
                                        </p:tgtEl>
                                        <p:attrNameLst>
                                          <p:attrName>ppt_h</p:attrName>
                                        </p:attrNameLst>
                                      </p:cBhvr>
                                      <p:tavLst>
                                        <p:tav tm="0">
                                          <p:val>
                                            <p:fltVal val="0"/>
                                          </p:val>
                                        </p:tav>
                                        <p:tav tm="100000">
                                          <p:val>
                                            <p:strVal val="#ppt_h"/>
                                          </p:val>
                                        </p:tav>
                                      </p:tavLst>
                                    </p:anim>
                                    <p:animEffect transition="in" filter="fade">
                                      <p:cBhvr>
                                        <p:cTn id="10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2374137" y="1884748"/>
            <a:ext cx="4272439" cy="1084912"/>
          </a:xfrm>
          <a:prstGeom prst="rect">
            <a:avLst/>
          </a:prstGeom>
          <a:noFill/>
        </p:spPr>
        <p:txBody>
          <a:bodyPr wrap="square" lIns="68580" tIns="34290" rIns="68580" bIns="34290" rtlCol="0">
            <a:spAutoFit/>
          </a:bodyPr>
          <a:lstStyle/>
          <a:p>
            <a:pPr algn="ctr">
              <a:defRPr/>
            </a:pPr>
            <a:r>
              <a:rPr lang="en-US" altLang="zh-CN" sz="6600" b="1">
                <a:solidFill>
                  <a:srgbClr val="1B4367"/>
                </a:solidFill>
                <a:cs typeface="+mn-ea"/>
                <a:sym typeface="+mn-lt"/>
              </a:rPr>
              <a:t>THANKS</a:t>
            </a:r>
          </a:p>
        </p:txBody>
      </p:sp>
    </p:spTree>
  </p:cSld>
  <p:clrMapOvr>
    <a:masterClrMapping/>
  </p:clrMapOvr>
  <mc:AlternateContent xmlns:mc="http://schemas.openxmlformats.org/markup-compatibility/2006">
    <mc:Choice xmlns:p14="http://schemas.microsoft.com/office/powerpoint/2010/main" Requires="p14">
      <p:transition spd="med" p14:dur="700" advClick="0" advTm="2681">
        <p:fade/>
      </p:transition>
    </mc:Choice>
    <mc:Fallback>
      <p:transition spd="med" advClick="0" advTm="2681">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645032" y="1377153"/>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数据分析与处理</a:t>
            </a:r>
          </a:p>
        </p:txBody>
      </p:sp>
      <p:grpSp>
        <p:nvGrpSpPr>
          <p:cNvPr id="2" name="组合 1"/>
          <p:cNvGrpSpPr/>
          <p:nvPr/>
        </p:nvGrpSpPr>
        <p:grpSpPr>
          <a:xfrm>
            <a:off x="5135755" y="1357339"/>
            <a:ext cx="478533" cy="393570"/>
            <a:chOff x="5640108" y="966369"/>
            <a:chExt cx="476097" cy="391567"/>
          </a:xfrm>
        </p:grpSpPr>
        <p:sp>
          <p:nvSpPr>
            <p:cNvPr id="25" name="椭圆 2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a:solidFill>
                    <a:schemeClr val="bg1"/>
                  </a:solidFill>
                  <a:cs typeface="+mn-ea"/>
                  <a:sym typeface="+mn-lt"/>
                </a:rPr>
                <a:t>01</a:t>
              </a:r>
            </a:p>
          </p:txBody>
        </p:sp>
      </p:grpSp>
      <p:sp>
        <p:nvSpPr>
          <p:cNvPr id="33" name="文本框 32"/>
          <p:cNvSpPr txBox="1"/>
          <p:nvPr/>
        </p:nvSpPr>
        <p:spPr>
          <a:xfrm>
            <a:off x="2866491" y="2012712"/>
            <a:ext cx="2147298" cy="769441"/>
          </a:xfrm>
          <a:prstGeom prst="rect">
            <a:avLst/>
          </a:prstGeom>
          <a:noFill/>
        </p:spPr>
        <p:txBody>
          <a:bodyPr vert="horz" wrap="square" rtlCol="0">
            <a:spAutoFit/>
          </a:bodyPr>
          <a:lstStyle/>
          <a:p>
            <a:r>
              <a:rPr lang="zh-CN" altLang="en-US" sz="4400" b="1" spc="-225">
                <a:solidFill>
                  <a:srgbClr val="1B4367"/>
                </a:solidFill>
                <a:cs typeface="+mn-ea"/>
                <a:sym typeface="+mn-lt"/>
              </a:rPr>
              <a:t>目 录</a:t>
            </a:r>
          </a:p>
        </p:txBody>
      </p:sp>
      <p:sp>
        <p:nvSpPr>
          <p:cNvPr id="3" name="文本框 2"/>
          <p:cNvSpPr txBox="1"/>
          <p:nvPr/>
        </p:nvSpPr>
        <p:spPr>
          <a:xfrm>
            <a:off x="2866491" y="2643910"/>
            <a:ext cx="2113154" cy="461665"/>
          </a:xfrm>
          <a:prstGeom prst="rect">
            <a:avLst/>
          </a:prstGeom>
          <a:noFill/>
        </p:spPr>
        <p:txBody>
          <a:bodyPr vert="horz" wrap="square" rtlCol="0">
            <a:spAutoFit/>
          </a:bodyPr>
          <a:lstStyle/>
          <a:p>
            <a:r>
              <a:rPr lang="en-US" altLang="zh-CN" sz="2400" b="1">
                <a:solidFill>
                  <a:srgbClr val="1B4367"/>
                </a:solidFill>
                <a:cs typeface="+mn-ea"/>
                <a:sym typeface="+mn-lt"/>
              </a:rPr>
              <a:t>CONTENTS</a:t>
            </a:r>
          </a:p>
        </p:txBody>
      </p:sp>
      <p:sp>
        <p:nvSpPr>
          <p:cNvPr id="79" name="文本框 10"/>
          <p:cNvSpPr txBox="1"/>
          <p:nvPr/>
        </p:nvSpPr>
        <p:spPr>
          <a:xfrm>
            <a:off x="5645032" y="2094697"/>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总体框架与思路</a:t>
            </a:r>
          </a:p>
        </p:txBody>
      </p:sp>
      <p:grpSp>
        <p:nvGrpSpPr>
          <p:cNvPr id="80" name="组合 79"/>
          <p:cNvGrpSpPr/>
          <p:nvPr/>
        </p:nvGrpSpPr>
        <p:grpSpPr>
          <a:xfrm>
            <a:off x="5135755" y="2074883"/>
            <a:ext cx="478533" cy="393570"/>
            <a:chOff x="5640108" y="966369"/>
            <a:chExt cx="476097" cy="391567"/>
          </a:xfrm>
        </p:grpSpPr>
        <p:sp>
          <p:nvSpPr>
            <p:cNvPr id="81" name="椭圆 80"/>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a:solidFill>
                    <a:schemeClr val="bg1"/>
                  </a:solidFill>
                  <a:cs typeface="+mn-ea"/>
                  <a:sym typeface="+mn-lt"/>
                </a:rPr>
                <a:t>02</a:t>
              </a:r>
            </a:p>
          </p:txBody>
        </p:sp>
      </p:grpSp>
      <p:sp>
        <p:nvSpPr>
          <p:cNvPr id="83" name="文本框 10"/>
          <p:cNvSpPr txBox="1"/>
          <p:nvPr/>
        </p:nvSpPr>
        <p:spPr>
          <a:xfrm>
            <a:off x="5645032" y="2812241"/>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模型细节与结果</a:t>
            </a:r>
          </a:p>
        </p:txBody>
      </p:sp>
      <p:grpSp>
        <p:nvGrpSpPr>
          <p:cNvPr id="84" name="组合 83"/>
          <p:cNvGrpSpPr/>
          <p:nvPr/>
        </p:nvGrpSpPr>
        <p:grpSpPr>
          <a:xfrm>
            <a:off x="5135755" y="2792427"/>
            <a:ext cx="478533" cy="393570"/>
            <a:chOff x="5640108" y="966369"/>
            <a:chExt cx="476097" cy="391567"/>
          </a:xfrm>
        </p:grpSpPr>
        <p:sp>
          <p:nvSpPr>
            <p:cNvPr id="85" name="椭圆 84"/>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a:solidFill>
                    <a:schemeClr val="bg1"/>
                  </a:solidFill>
                  <a:cs typeface="+mn-ea"/>
                  <a:sym typeface="+mn-lt"/>
                </a:rPr>
                <a:t>03</a:t>
              </a:r>
            </a:p>
          </p:txBody>
        </p:sp>
      </p:grpSp>
      <p:sp>
        <p:nvSpPr>
          <p:cNvPr id="87" name="文本框 10"/>
          <p:cNvSpPr txBox="1"/>
          <p:nvPr/>
        </p:nvSpPr>
        <p:spPr>
          <a:xfrm>
            <a:off x="5645032" y="3529785"/>
            <a:ext cx="2214693" cy="391597"/>
          </a:xfrm>
          <a:prstGeom prst="roundRect">
            <a:avLst/>
          </a:prstGeom>
          <a:solidFill>
            <a:srgbClr val="1B4367"/>
          </a:solidFill>
        </p:spPr>
        <p:txBody>
          <a:bodyPr wrap="square" rtlCol="0">
            <a:spAutoFit/>
          </a:bodyPr>
          <a:lstStyle/>
          <a:p>
            <a:r>
              <a:rPr lang="zh-CN" altLang="en-US" sz="1700" dirty="0">
                <a:solidFill>
                  <a:schemeClr val="bg1"/>
                </a:solidFill>
                <a:cs typeface="+mn-ea"/>
                <a:sym typeface="+mn-lt"/>
              </a:rPr>
              <a:t>实验分析与总结</a:t>
            </a:r>
          </a:p>
        </p:txBody>
      </p:sp>
      <p:grpSp>
        <p:nvGrpSpPr>
          <p:cNvPr id="88" name="组合 87"/>
          <p:cNvGrpSpPr/>
          <p:nvPr/>
        </p:nvGrpSpPr>
        <p:grpSpPr>
          <a:xfrm>
            <a:off x="5135755" y="3509971"/>
            <a:ext cx="478533" cy="393570"/>
            <a:chOff x="5640108" y="966369"/>
            <a:chExt cx="476097" cy="391567"/>
          </a:xfrm>
        </p:grpSpPr>
        <p:sp>
          <p:nvSpPr>
            <p:cNvPr id="89" name="椭圆 88"/>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5640108" y="975817"/>
              <a:ext cx="476097" cy="367452"/>
            </a:xfrm>
            <a:prstGeom prst="rect">
              <a:avLst/>
            </a:prstGeom>
            <a:noFill/>
          </p:spPr>
          <p:txBody>
            <a:bodyPr wrap="square" rtlCol="0">
              <a:spAutoFit/>
            </a:bodyPr>
            <a:lstStyle/>
            <a:p>
              <a:pPr algn="ctr">
                <a:defRPr/>
              </a:pPr>
              <a:r>
                <a:rPr lang="en-US" altLang="zh-CN" sz="1800">
                  <a:solidFill>
                    <a:schemeClr val="bg1"/>
                  </a:solidFill>
                  <a:cs typeface="+mn-ea"/>
                  <a:sym typeface="+mn-lt"/>
                </a:rPr>
                <a:t>04</a:t>
              </a:r>
            </a:p>
          </p:txBody>
        </p:sp>
      </p:grpSp>
      <p:sp>
        <p:nvSpPr>
          <p:cNvPr id="4" name="燕尾形 3"/>
          <p:cNvSpPr/>
          <p:nvPr/>
        </p:nvSpPr>
        <p:spPr>
          <a:xfrm>
            <a:off x="4284324" y="2183489"/>
            <a:ext cx="256853" cy="448435"/>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9291">
        <p14:prism isInverted="1"/>
      </p:transition>
    </mc:Choice>
    <mc:Fallback>
      <p:transition spd="slow" advClick="0" advTm="9291">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ppt_w*1.125000"/>
                                          </p:val>
                                        </p:tav>
                                        <p:tav tm="100000">
                                          <p:val>
                                            <p:strVal val="#ppt_x"/>
                                          </p:val>
                                        </p:tav>
                                      </p:tavLst>
                                    </p:anim>
                                    <p:animEffect transition="in" filter="wipe(right)">
                                      <p:cBhvr>
                                        <p:cTn id="8" dur="500"/>
                                        <p:tgtEl>
                                          <p:spTgt spid="33"/>
                                        </p:tgtEl>
                                      </p:cBhvr>
                                    </p:animEffect>
                                  </p:childTnLst>
                                </p:cTn>
                              </p:par>
                            </p:childTnLst>
                          </p:cTn>
                        </p:par>
                        <p:par>
                          <p:cTn id="9" fill="hold" nodeType="afterGroup">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par>
                          <p:cTn id="14" fill="hold" nodeType="afterGroup">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nodeType="afterGroup">
                            <p:stCondLst>
                              <p:cond delay="1500"/>
                            </p:stCondLst>
                            <p:childTnLst>
                              <p:par>
                                <p:cTn id="20" presetID="53"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anim calcmode="lin" valueType="num">
                                      <p:cBhvr>
                                        <p:cTn id="25" dur="500" fill="hold"/>
                                        <p:tgtEl>
                                          <p:spTgt spid="2"/>
                                        </p:tgtEl>
                                        <p:attrNameLst>
                                          <p:attrName>ppt_x</p:attrName>
                                        </p:attrNameLst>
                                      </p:cBhvr>
                                      <p:tavLst>
                                        <p:tav tm="0">
                                          <p:val>
                                            <p:fltVal val="0.5"/>
                                          </p:val>
                                        </p:tav>
                                        <p:tav tm="100000">
                                          <p:val>
                                            <p:strVal val="#ppt_x"/>
                                          </p:val>
                                        </p:tav>
                                      </p:tavLst>
                                    </p:anim>
                                    <p:anim calcmode="lin" valueType="num">
                                      <p:cBhvr>
                                        <p:cTn id="26" dur="500" fill="hold"/>
                                        <p:tgtEl>
                                          <p:spTgt spid="2"/>
                                        </p:tgtEl>
                                        <p:attrNameLst>
                                          <p:attrName>ppt_y</p:attrName>
                                        </p:attrNameLst>
                                      </p:cBhvr>
                                      <p:tavLst>
                                        <p:tav tm="0">
                                          <p:val>
                                            <p:fltVal val="0.5"/>
                                          </p:val>
                                        </p:tav>
                                        <p:tav tm="100000">
                                          <p:val>
                                            <p:strVal val="#ppt_y"/>
                                          </p:val>
                                        </p:tav>
                                      </p:tavLst>
                                    </p:anim>
                                  </p:childTnLst>
                                </p:cTn>
                              </p:par>
                            </p:childTnLst>
                          </p:cTn>
                        </p:par>
                        <p:par>
                          <p:cTn id="27" fill="hold" nodeType="afterGroup">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2500"/>
                            </p:stCondLst>
                            <p:childTnLst>
                              <p:par>
                                <p:cTn id="33" presetID="53" presetClass="entr" presetSubtype="0"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p:cTn id="35" dur="500" fill="hold"/>
                                        <p:tgtEl>
                                          <p:spTgt spid="80"/>
                                        </p:tgtEl>
                                        <p:attrNameLst>
                                          <p:attrName>ppt_w</p:attrName>
                                        </p:attrNameLst>
                                      </p:cBhvr>
                                      <p:tavLst>
                                        <p:tav tm="0">
                                          <p:val>
                                            <p:fltVal val="0"/>
                                          </p:val>
                                        </p:tav>
                                        <p:tav tm="100000">
                                          <p:val>
                                            <p:strVal val="#ppt_w"/>
                                          </p:val>
                                        </p:tav>
                                      </p:tavLst>
                                    </p:anim>
                                    <p:anim calcmode="lin" valueType="num">
                                      <p:cBhvr>
                                        <p:cTn id="36" dur="500" fill="hold"/>
                                        <p:tgtEl>
                                          <p:spTgt spid="80"/>
                                        </p:tgtEl>
                                        <p:attrNameLst>
                                          <p:attrName>ppt_h</p:attrName>
                                        </p:attrNameLst>
                                      </p:cBhvr>
                                      <p:tavLst>
                                        <p:tav tm="0">
                                          <p:val>
                                            <p:fltVal val="0"/>
                                          </p:val>
                                        </p:tav>
                                        <p:tav tm="100000">
                                          <p:val>
                                            <p:strVal val="#ppt_h"/>
                                          </p:val>
                                        </p:tav>
                                      </p:tavLst>
                                    </p:anim>
                                    <p:animEffect transition="in" filter="fade">
                                      <p:cBhvr>
                                        <p:cTn id="37" dur="500"/>
                                        <p:tgtEl>
                                          <p:spTgt spid="80"/>
                                        </p:tgtEl>
                                      </p:cBhvr>
                                    </p:animEffect>
                                    <p:anim calcmode="lin" valueType="num">
                                      <p:cBhvr>
                                        <p:cTn id="38" dur="500" fill="hold"/>
                                        <p:tgtEl>
                                          <p:spTgt spid="80"/>
                                        </p:tgtEl>
                                        <p:attrNameLst>
                                          <p:attrName>ppt_x</p:attrName>
                                        </p:attrNameLst>
                                      </p:cBhvr>
                                      <p:tavLst>
                                        <p:tav tm="0">
                                          <p:val>
                                            <p:fltVal val="0.5"/>
                                          </p:val>
                                        </p:tav>
                                        <p:tav tm="100000">
                                          <p:val>
                                            <p:strVal val="#ppt_x"/>
                                          </p:val>
                                        </p:tav>
                                      </p:tavLst>
                                    </p:anim>
                                    <p:anim calcmode="lin" valueType="num">
                                      <p:cBhvr>
                                        <p:cTn id="39" dur="500" fill="hold"/>
                                        <p:tgtEl>
                                          <p:spTgt spid="80"/>
                                        </p:tgtEl>
                                        <p:attrNameLst>
                                          <p:attrName>ppt_y</p:attrName>
                                        </p:attrNameLst>
                                      </p:cBhvr>
                                      <p:tavLst>
                                        <p:tav tm="0">
                                          <p:val>
                                            <p:fltVal val="0.5"/>
                                          </p:val>
                                        </p:tav>
                                        <p:tav tm="100000">
                                          <p:val>
                                            <p:strVal val="#ppt_y"/>
                                          </p:val>
                                        </p:tav>
                                      </p:tavLst>
                                    </p:anim>
                                  </p:childTnLst>
                                </p:cTn>
                              </p:par>
                            </p:childTnLst>
                          </p:cTn>
                        </p:par>
                        <p:par>
                          <p:cTn id="40" fill="hold" nodeType="afterGroup">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ppt_y"/>
                                          </p:val>
                                        </p:tav>
                                        <p:tav tm="100000">
                                          <p:val>
                                            <p:strVal val="#ppt_y"/>
                                          </p:val>
                                        </p:tav>
                                      </p:tavLst>
                                    </p:anim>
                                  </p:childTnLst>
                                </p:cTn>
                              </p:par>
                            </p:childTnLst>
                          </p:cTn>
                        </p:par>
                        <p:par>
                          <p:cTn id="45" fill="hold" nodeType="afterGroup">
                            <p:stCondLst>
                              <p:cond delay="3500"/>
                            </p:stCondLst>
                            <p:childTnLst>
                              <p:par>
                                <p:cTn id="46" presetID="53" presetClass="entr" presetSubtype="0"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 calcmode="lin" valueType="num">
                                      <p:cBhvr>
                                        <p:cTn id="48" dur="500" fill="hold"/>
                                        <p:tgtEl>
                                          <p:spTgt spid="84"/>
                                        </p:tgtEl>
                                        <p:attrNameLst>
                                          <p:attrName>ppt_w</p:attrName>
                                        </p:attrNameLst>
                                      </p:cBhvr>
                                      <p:tavLst>
                                        <p:tav tm="0">
                                          <p:val>
                                            <p:fltVal val="0"/>
                                          </p:val>
                                        </p:tav>
                                        <p:tav tm="100000">
                                          <p:val>
                                            <p:strVal val="#ppt_w"/>
                                          </p:val>
                                        </p:tav>
                                      </p:tavLst>
                                    </p:anim>
                                    <p:anim calcmode="lin" valueType="num">
                                      <p:cBhvr>
                                        <p:cTn id="49" dur="500" fill="hold"/>
                                        <p:tgtEl>
                                          <p:spTgt spid="84"/>
                                        </p:tgtEl>
                                        <p:attrNameLst>
                                          <p:attrName>ppt_h</p:attrName>
                                        </p:attrNameLst>
                                      </p:cBhvr>
                                      <p:tavLst>
                                        <p:tav tm="0">
                                          <p:val>
                                            <p:fltVal val="0"/>
                                          </p:val>
                                        </p:tav>
                                        <p:tav tm="100000">
                                          <p:val>
                                            <p:strVal val="#ppt_h"/>
                                          </p:val>
                                        </p:tav>
                                      </p:tavLst>
                                    </p:anim>
                                    <p:animEffect transition="in" filter="fade">
                                      <p:cBhvr>
                                        <p:cTn id="50" dur="500"/>
                                        <p:tgtEl>
                                          <p:spTgt spid="84"/>
                                        </p:tgtEl>
                                      </p:cBhvr>
                                    </p:animEffect>
                                    <p:anim calcmode="lin" valueType="num">
                                      <p:cBhvr>
                                        <p:cTn id="51" dur="500" fill="hold"/>
                                        <p:tgtEl>
                                          <p:spTgt spid="84"/>
                                        </p:tgtEl>
                                        <p:attrNameLst>
                                          <p:attrName>ppt_x</p:attrName>
                                        </p:attrNameLst>
                                      </p:cBhvr>
                                      <p:tavLst>
                                        <p:tav tm="0">
                                          <p:val>
                                            <p:fltVal val="0.5"/>
                                          </p:val>
                                        </p:tav>
                                        <p:tav tm="100000">
                                          <p:val>
                                            <p:strVal val="#ppt_x"/>
                                          </p:val>
                                        </p:tav>
                                      </p:tavLst>
                                    </p:anim>
                                    <p:anim calcmode="lin" valueType="num">
                                      <p:cBhvr>
                                        <p:cTn id="52" dur="500" fill="hold"/>
                                        <p:tgtEl>
                                          <p:spTgt spid="84"/>
                                        </p:tgtEl>
                                        <p:attrNameLst>
                                          <p:attrName>ppt_y</p:attrName>
                                        </p:attrNameLst>
                                      </p:cBhvr>
                                      <p:tavLst>
                                        <p:tav tm="0">
                                          <p:val>
                                            <p:fltVal val="0.5"/>
                                          </p:val>
                                        </p:tav>
                                        <p:tav tm="100000">
                                          <p:val>
                                            <p:strVal val="#ppt_y"/>
                                          </p:val>
                                        </p:tav>
                                      </p:tavLst>
                                    </p:anim>
                                  </p:childTnLst>
                                </p:cTn>
                              </p:par>
                            </p:childTnLst>
                          </p:cTn>
                        </p:par>
                        <p:par>
                          <p:cTn id="53" fill="hold" nodeType="afterGroup">
                            <p:stCondLst>
                              <p:cond delay="4000"/>
                            </p:stCondLst>
                            <p:childTnLst>
                              <p:par>
                                <p:cTn id="54" presetID="2" presetClass="entr" presetSubtype="2"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500" fill="hold"/>
                                        <p:tgtEl>
                                          <p:spTgt spid="83"/>
                                        </p:tgtEl>
                                        <p:attrNameLst>
                                          <p:attrName>ppt_x</p:attrName>
                                        </p:attrNameLst>
                                      </p:cBhvr>
                                      <p:tavLst>
                                        <p:tav tm="0">
                                          <p:val>
                                            <p:strVal val="1+#ppt_w/2"/>
                                          </p:val>
                                        </p:tav>
                                        <p:tav tm="100000">
                                          <p:val>
                                            <p:strVal val="#ppt_x"/>
                                          </p:val>
                                        </p:tav>
                                      </p:tavLst>
                                    </p:anim>
                                    <p:anim calcmode="lin" valueType="num">
                                      <p:cBhvr additive="base">
                                        <p:cTn id="57" dur="500" fill="hold"/>
                                        <p:tgtEl>
                                          <p:spTgt spid="83"/>
                                        </p:tgtEl>
                                        <p:attrNameLst>
                                          <p:attrName>ppt_y</p:attrName>
                                        </p:attrNameLst>
                                      </p:cBhvr>
                                      <p:tavLst>
                                        <p:tav tm="0">
                                          <p:val>
                                            <p:strVal val="#ppt_y"/>
                                          </p:val>
                                        </p:tav>
                                        <p:tav tm="100000">
                                          <p:val>
                                            <p:strVal val="#ppt_y"/>
                                          </p:val>
                                        </p:tav>
                                      </p:tavLst>
                                    </p:anim>
                                  </p:childTnLst>
                                </p:cTn>
                              </p:par>
                            </p:childTnLst>
                          </p:cTn>
                        </p:par>
                        <p:par>
                          <p:cTn id="58" fill="hold" nodeType="afterGroup">
                            <p:stCondLst>
                              <p:cond delay="4500"/>
                            </p:stCondLst>
                            <p:childTnLst>
                              <p:par>
                                <p:cTn id="59" presetID="53" presetClass="entr" presetSubtype="0"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anim calcmode="lin" valueType="num">
                                      <p:cBhvr>
                                        <p:cTn id="64" dur="500" fill="hold"/>
                                        <p:tgtEl>
                                          <p:spTgt spid="88"/>
                                        </p:tgtEl>
                                        <p:attrNameLst>
                                          <p:attrName>ppt_x</p:attrName>
                                        </p:attrNameLst>
                                      </p:cBhvr>
                                      <p:tavLst>
                                        <p:tav tm="0">
                                          <p:val>
                                            <p:fltVal val="0.5"/>
                                          </p:val>
                                        </p:tav>
                                        <p:tav tm="100000">
                                          <p:val>
                                            <p:strVal val="#ppt_x"/>
                                          </p:val>
                                        </p:tav>
                                      </p:tavLst>
                                    </p:anim>
                                    <p:anim calcmode="lin" valueType="num">
                                      <p:cBhvr>
                                        <p:cTn id="65" dur="500" fill="hold"/>
                                        <p:tgtEl>
                                          <p:spTgt spid="88"/>
                                        </p:tgtEl>
                                        <p:attrNameLst>
                                          <p:attrName>ppt_y</p:attrName>
                                        </p:attrNameLst>
                                      </p:cBhvr>
                                      <p:tavLst>
                                        <p:tav tm="0">
                                          <p:val>
                                            <p:fltVal val="0.5"/>
                                          </p:val>
                                        </p:tav>
                                        <p:tav tm="100000">
                                          <p:val>
                                            <p:strVal val="#ppt_y"/>
                                          </p:val>
                                        </p:tav>
                                      </p:tavLst>
                                    </p:anim>
                                  </p:childTnLst>
                                </p:cTn>
                              </p:par>
                            </p:childTnLst>
                          </p:cTn>
                        </p:par>
                        <p:par>
                          <p:cTn id="66" fill="hold" nodeType="afterGroup">
                            <p:stCondLst>
                              <p:cond delay="5000"/>
                            </p:stCondLst>
                            <p:childTnLst>
                              <p:par>
                                <p:cTn id="67" presetID="2" presetClass="entr" presetSubtype="2" fill="hold" grpId="0" nodeType="after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additive="base">
                                        <p:cTn id="69" dur="500" fill="hold"/>
                                        <p:tgtEl>
                                          <p:spTgt spid="87"/>
                                        </p:tgtEl>
                                        <p:attrNameLst>
                                          <p:attrName>ppt_x</p:attrName>
                                        </p:attrNameLst>
                                      </p:cBhvr>
                                      <p:tavLst>
                                        <p:tav tm="0">
                                          <p:val>
                                            <p:strVal val="1+#ppt_w/2"/>
                                          </p:val>
                                        </p:tav>
                                        <p:tav tm="100000">
                                          <p:val>
                                            <p:strVal val="#ppt_x"/>
                                          </p:val>
                                        </p:tav>
                                      </p:tavLst>
                                    </p:anim>
                                    <p:anim calcmode="lin" valueType="num">
                                      <p:cBhvr additive="base">
                                        <p:cTn id="70" dur="5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3" grpId="0"/>
      <p:bldP spid="3" grpId="0"/>
      <p:bldP spid="79" grpId="0" animBg="1"/>
      <p:bldP spid="83" grpId="0" animBg="1"/>
      <p:bldP spid="87"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数据分析与处理</a:t>
            </a:r>
          </a:p>
        </p:txBody>
      </p:sp>
      <p:sp>
        <p:nvSpPr>
          <p:cNvPr id="95" name="文本框 11"/>
          <p:cNvSpPr txBox="1"/>
          <p:nvPr/>
        </p:nvSpPr>
        <p:spPr>
          <a:xfrm>
            <a:off x="3713476" y="1575042"/>
            <a:ext cx="1732894" cy="815736"/>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01</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mc:AlternateContent xmlns:mc="http://schemas.openxmlformats.org/markup-compatibility/2006">
    <mc:Choice xmlns:p14="http://schemas.microsoft.com/office/powerpoint/2010/main" Requires="p14">
      <p:transition spd="slow" p14:dur="1600" advClick="0" advTm="2646">
        <p14:gallery dir="l"/>
      </p:transition>
    </mc:Choice>
    <mc:Fallback>
      <p:transition spd="slow" advClick="0" advTm="2646">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nodeType="afterGroup">
                            <p:stCondLst>
                              <p:cond delay="600"/>
                            </p:stCondLst>
                            <p:childTnLst>
                              <p:par>
                                <p:cTn id="9" presetID="53"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nodeType="afterGroup">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P spid="9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15"/>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数据分析与处理</a:t>
            </a:r>
          </a:p>
        </p:txBody>
      </p:sp>
      <p:cxnSp>
        <p:nvCxnSpPr>
          <p:cNvPr id="26" name="直接连接符 25"/>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7583D78-9E20-4280-8C54-2F6206C7F5B3}"/>
              </a:ext>
            </a:extLst>
          </p:cNvPr>
          <p:cNvSpPr txBox="1"/>
          <p:nvPr/>
        </p:nvSpPr>
        <p:spPr>
          <a:xfrm>
            <a:off x="1594437" y="1274145"/>
            <a:ext cx="5955126" cy="2769989"/>
          </a:xfrm>
          <a:prstGeom prst="rect">
            <a:avLst/>
          </a:prstGeom>
          <a:noFill/>
        </p:spPr>
        <p:txBody>
          <a:bodyPr wrap="square" rtlCol="0">
            <a:spAutoFit/>
          </a:bodyPr>
          <a:lstStyle/>
          <a:p>
            <a:r>
              <a:rPr lang="en-US" altLang="zh-CN" sz="2000" dirty="0"/>
              <a:t>α</a:t>
            </a:r>
            <a:r>
              <a:rPr lang="en-US" altLang="zh-CN" dirty="0"/>
              <a:t>.</a:t>
            </a:r>
            <a:r>
              <a:rPr lang="zh-CN" altLang="en-US" sz="1800" dirty="0"/>
              <a:t>极端数据处理方法</a:t>
            </a:r>
            <a:r>
              <a:rPr lang="zh-CN" altLang="en-US" dirty="0"/>
              <a:t>：</a:t>
            </a:r>
            <a:endParaRPr lang="en-US" altLang="zh-CN" dirty="0"/>
          </a:p>
          <a:p>
            <a:r>
              <a:rPr lang="zh-CN" altLang="en-US" dirty="0"/>
              <a:t>①</a:t>
            </a:r>
            <a:r>
              <a:rPr lang="zh-CN" altLang="zh-CN" dirty="0"/>
              <a:t>通过基本的数据观察，我们剔除了收货时间过</a:t>
            </a:r>
            <a:r>
              <a:rPr lang="zh-CN" altLang="en-US" dirty="0"/>
              <a:t>长</a:t>
            </a:r>
            <a:r>
              <a:rPr lang="zh-CN" altLang="zh-CN" dirty="0"/>
              <a:t>和收货时间比送货时间早的数据。</a:t>
            </a:r>
            <a:endParaRPr lang="en-US" altLang="zh-CN" dirty="0"/>
          </a:p>
          <a:p>
            <a:endParaRPr lang="en-US" altLang="zh-CN" dirty="0"/>
          </a:p>
          <a:p>
            <a:r>
              <a:rPr lang="zh-CN" altLang="en-US" dirty="0"/>
              <a:t>②</a:t>
            </a:r>
            <a:r>
              <a:rPr lang="zh-CN" altLang="zh-CN" dirty="0"/>
              <a:t>训练数据中有多种时间的考量</a:t>
            </a:r>
            <a:r>
              <a:rPr lang="zh-CN" altLang="zh-CN" sz="1100" dirty="0"/>
              <a:t>（包括但不限于预售时间，下单时间，出仓时间，送件时间</a:t>
            </a:r>
            <a:r>
              <a:rPr lang="zh-CN" altLang="zh-CN" dirty="0"/>
              <a:t>）。</a:t>
            </a:r>
            <a:endParaRPr lang="en-US" altLang="zh-CN" dirty="0"/>
          </a:p>
          <a:p>
            <a:r>
              <a:rPr lang="zh-CN" altLang="zh-CN" dirty="0"/>
              <a:t>在观察数据的过程中，发现了大量预售时间为</a:t>
            </a:r>
            <a:r>
              <a:rPr lang="en-US" altLang="zh-CN" dirty="0"/>
              <a:t>1970</a:t>
            </a:r>
            <a:r>
              <a:rPr lang="zh-CN" altLang="zh-CN" dirty="0"/>
              <a:t>年，在后续操作中我们默认此类物品不存在预售时间。</a:t>
            </a:r>
            <a:endParaRPr lang="en-US" altLang="zh-CN" dirty="0"/>
          </a:p>
          <a:p>
            <a:r>
              <a:rPr lang="zh-CN" altLang="zh-CN" dirty="0"/>
              <a:t>也存在相当数量的发货时间比预售时间早的物件。</a:t>
            </a:r>
            <a:r>
              <a:rPr lang="zh-CN" altLang="en-US" dirty="0"/>
              <a:t>在进行一系列的处理之后</a:t>
            </a:r>
            <a:r>
              <a:rPr lang="en-US" altLang="zh-CN" dirty="0"/>
              <a:t>,</a:t>
            </a:r>
            <a:r>
              <a:rPr lang="zh-CN" altLang="en-US" dirty="0"/>
              <a:t>我们认为预售时间这个值不适合进行训练</a:t>
            </a:r>
            <a:r>
              <a:rPr lang="en-US" altLang="zh-CN" dirty="0"/>
              <a:t>,</a:t>
            </a:r>
            <a:r>
              <a:rPr lang="zh-CN" altLang="en-US" dirty="0"/>
              <a:t>因此舍弃了这一元素</a:t>
            </a:r>
            <a:r>
              <a:rPr lang="en-US" altLang="zh-CN" dirty="0"/>
              <a:t>,</a:t>
            </a:r>
            <a:r>
              <a:rPr lang="zh-CN" altLang="en-US" dirty="0"/>
              <a:t>我们也试图进行多段时间的处理</a:t>
            </a:r>
            <a:r>
              <a:rPr lang="en-US" altLang="zh-CN" dirty="0"/>
              <a:t>,</a:t>
            </a:r>
            <a:r>
              <a:rPr lang="zh-CN" altLang="en-US" dirty="0"/>
              <a:t>但是数据并不适合这么做</a:t>
            </a:r>
            <a:r>
              <a:rPr lang="en-US" altLang="zh-CN" sz="1100" dirty="0"/>
              <a:t>(</a:t>
            </a:r>
            <a:r>
              <a:rPr lang="zh-CN" altLang="en-US" sz="1100" dirty="0"/>
              <a:t>因为有很多后一部分时间比前一部分时间早的</a:t>
            </a:r>
            <a:r>
              <a:rPr lang="en-US" altLang="zh-CN" sz="1100" dirty="0"/>
              <a:t>).</a:t>
            </a:r>
            <a:r>
              <a:rPr lang="zh-CN" altLang="en-US" dirty="0"/>
              <a:t>因此我们最后还是以预测单段的时间差为主</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14129">
        <p14:prism isContent="1"/>
      </p:transition>
    </mc:Choice>
    <mc:Fallback>
      <p:transition spd="slow" advClick="0" advTm="14129">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gtEl>
                                        <p:attrNameLst>
                                          <p:attrName>ppt_y</p:attrName>
                                        </p:attrNameLst>
                                      </p:cBhvr>
                                      <p:tavLst>
                                        <p:tav tm="0">
                                          <p:val>
                                            <p:strVal val="#ppt_y"/>
                                          </p:val>
                                        </p:tav>
                                        <p:tav tm="100000">
                                          <p:val>
                                            <p:strVal val="#ppt_y"/>
                                          </p:val>
                                        </p:tav>
                                      </p:tavLst>
                                    </p:anim>
                                    <p:anim calcmode="lin" valueType="num">
                                      <p:cBhvr>
                                        <p:cTn id="9"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gtEl>
                                      </p:cBhvr>
                                    </p:animEffect>
                                  </p:childTnLst>
                                </p:cTn>
                              </p:par>
                            </p:childTnLst>
                          </p:cTn>
                        </p:par>
                        <p:par>
                          <p:cTn id="12" fill="hold" nodeType="afterGroup">
                            <p:stCondLst>
                              <p:cond delay="8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662DB5-8BF3-436A-A053-F0AE8559914B}"/>
              </a:ext>
            </a:extLst>
          </p:cNvPr>
          <p:cNvSpPr txBox="1"/>
          <p:nvPr/>
        </p:nvSpPr>
        <p:spPr>
          <a:xfrm>
            <a:off x="1475334" y="1383126"/>
            <a:ext cx="6047335" cy="2769989"/>
          </a:xfrm>
          <a:prstGeom prst="rect">
            <a:avLst/>
          </a:prstGeom>
          <a:noFill/>
        </p:spPr>
        <p:txBody>
          <a:bodyPr wrap="square" rtlCol="0">
            <a:spAutoFit/>
          </a:bodyPr>
          <a:lstStyle/>
          <a:p>
            <a:r>
              <a:rPr lang="en-US" altLang="zh-CN" sz="2000" dirty="0"/>
              <a:t>β.</a:t>
            </a:r>
            <a:r>
              <a:rPr lang="zh-CN" altLang="en-US" sz="2000" dirty="0"/>
              <a:t>显式数据增广思路与方法</a:t>
            </a:r>
            <a:r>
              <a:rPr lang="en-US" altLang="zh-CN" sz="2000" dirty="0"/>
              <a:t>_1</a:t>
            </a:r>
            <a:r>
              <a:rPr lang="zh-CN" altLang="en-US" sz="2000" dirty="0"/>
              <a:t>：</a:t>
            </a:r>
            <a:endParaRPr lang="en-US" altLang="zh-CN" sz="2000" dirty="0"/>
          </a:p>
          <a:p>
            <a:r>
              <a:rPr lang="zh-CN" altLang="zh-CN" dirty="0"/>
              <a:t>由于问题的特殊性，仓库、发货省份、物流公司在对测试数据的实际预测中均为不可知变量，我们将测试数据进行了数据的增广。具体方法为，在已知的训练数据中，综合对现实情况的考量，我们利用树形结构，构造了以下三种索引查值表：</a:t>
            </a:r>
          </a:p>
          <a:p>
            <a:r>
              <a:rPr lang="en-US" altLang="zh-CN" dirty="0"/>
              <a:t>	</a:t>
            </a:r>
            <a:r>
              <a:rPr lang="zh-CN" altLang="zh-CN" dirty="0"/>
              <a:t>①商家</a:t>
            </a:r>
            <a:r>
              <a:rPr lang="en-US" altLang="zh-CN" dirty="0"/>
              <a:t>id-</a:t>
            </a:r>
            <a:r>
              <a:rPr lang="zh-CN" altLang="zh-CN" dirty="0"/>
              <a:t>收货地址</a:t>
            </a:r>
            <a:r>
              <a:rPr lang="en-US" altLang="zh-CN" dirty="0"/>
              <a:t>-</a:t>
            </a:r>
            <a:r>
              <a:rPr lang="zh-CN" altLang="zh-CN" dirty="0"/>
              <a:t>物流仓库</a:t>
            </a:r>
          </a:p>
          <a:p>
            <a:r>
              <a:rPr lang="en-US" altLang="zh-CN" dirty="0"/>
              <a:t>	</a:t>
            </a:r>
            <a:r>
              <a:rPr lang="zh-CN" altLang="zh-CN" dirty="0"/>
              <a:t>②商家</a:t>
            </a:r>
            <a:r>
              <a:rPr lang="en-US" altLang="zh-CN" dirty="0"/>
              <a:t>id-</a:t>
            </a:r>
            <a:r>
              <a:rPr lang="zh-CN" altLang="zh-CN" dirty="0"/>
              <a:t>商品目类</a:t>
            </a:r>
            <a:r>
              <a:rPr lang="en-US" altLang="zh-CN" dirty="0"/>
              <a:t>-</a:t>
            </a:r>
            <a:r>
              <a:rPr lang="zh-CN" altLang="zh-CN" dirty="0"/>
              <a:t>发货省份</a:t>
            </a:r>
          </a:p>
          <a:p>
            <a:r>
              <a:rPr lang="en-US" altLang="zh-CN" dirty="0"/>
              <a:t>	</a:t>
            </a:r>
            <a:r>
              <a:rPr lang="zh-CN" altLang="zh-CN" dirty="0"/>
              <a:t>③商家</a:t>
            </a:r>
            <a:r>
              <a:rPr lang="en-US" altLang="zh-CN" dirty="0"/>
              <a:t>id-</a:t>
            </a:r>
            <a:r>
              <a:rPr lang="zh-CN" altLang="zh-CN" dirty="0"/>
              <a:t>商品目类</a:t>
            </a:r>
            <a:r>
              <a:rPr lang="en-US" altLang="zh-CN" dirty="0"/>
              <a:t>-</a:t>
            </a:r>
            <a:r>
              <a:rPr lang="zh-CN" altLang="zh-CN" dirty="0"/>
              <a:t>物流公司</a:t>
            </a:r>
          </a:p>
          <a:p>
            <a:r>
              <a:rPr lang="zh-CN" altLang="zh-CN" dirty="0"/>
              <a:t>在三种对应关系中，绝大多数的所以满足前两个因素有且仅对应一种第三个因素，仅有少数存在二对多的情况，在这里我们采用了概率进行统计，选择概率最大的作为此处取值。</a:t>
            </a:r>
          </a:p>
          <a:p>
            <a:endParaRPr lang="zh-CN" altLang="en-US" dirty="0"/>
          </a:p>
        </p:txBody>
      </p:sp>
      <p:sp>
        <p:nvSpPr>
          <p:cNvPr id="35" name="文本框 15">
            <a:extLst>
              <a:ext uri="{FF2B5EF4-FFF2-40B4-BE49-F238E27FC236}">
                <a16:creationId xmlns:a16="http://schemas.microsoft.com/office/drawing/2014/main" id="{AE5E69FD-7BF8-4368-A8A8-1BF40D2B70DF}"/>
              </a:ext>
            </a:extLst>
          </p:cNvPr>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数据分析与处理</a:t>
            </a:r>
          </a:p>
        </p:txBody>
      </p:sp>
      <p:cxnSp>
        <p:nvCxnSpPr>
          <p:cNvPr id="36" name="直接连接符 35">
            <a:extLst>
              <a:ext uri="{FF2B5EF4-FFF2-40B4-BE49-F238E27FC236}">
                <a16:creationId xmlns:a16="http://schemas.microsoft.com/office/drawing/2014/main" id="{0D7EF95D-6428-4303-8102-01BAB6F91C01}"/>
              </a:ext>
            </a:extLst>
          </p:cNvPr>
          <p:cNvCxnSpPr/>
          <p:nvPr/>
        </p:nvCxnSpPr>
        <p:spPr>
          <a:xfrm>
            <a:off x="789846" y="640645"/>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7081C0F-A1BC-4A45-8C30-4843E91F63A3}"/>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8FDF3DC-13B7-45AC-B18E-C02413506C2E}"/>
              </a:ext>
            </a:extLst>
          </p:cNvPr>
          <p:cNvSpPr txBox="1"/>
          <p:nvPr/>
        </p:nvSpPr>
        <p:spPr>
          <a:xfrm>
            <a:off x="1536807" y="4153115"/>
            <a:ext cx="5985862" cy="400110"/>
          </a:xfrm>
          <a:prstGeom prst="rect">
            <a:avLst/>
          </a:prstGeom>
          <a:noFill/>
        </p:spPr>
        <p:txBody>
          <a:bodyPr wrap="square" rtlCol="0">
            <a:spAutoFit/>
          </a:bodyPr>
          <a:lstStyle/>
          <a:p>
            <a:r>
              <a:rPr lang="en-US" altLang="zh-CN" sz="1000" dirty="0"/>
              <a:t>Ps.</a:t>
            </a:r>
            <a:r>
              <a:rPr lang="zh-CN" altLang="en-US" sz="1000" dirty="0"/>
              <a:t>在训练数据中，往往出现多家物流公司扎堆同个仓库的现象，许多货物也往往青睐于某几个仓库</a:t>
            </a:r>
            <a:r>
              <a:rPr lang="en-US" altLang="zh-CN" sz="1000" dirty="0"/>
              <a:t>.i.e.</a:t>
            </a:r>
            <a:r>
              <a:rPr lang="zh-CN" altLang="en-US" sz="1000" dirty="0"/>
              <a:t>交易记录大量扎堆少量仓库。这也是我们大概率预测准确的原因之一。</a:t>
            </a:r>
          </a:p>
        </p:txBody>
      </p:sp>
    </p:spTree>
  </p:cSld>
  <p:clrMapOvr>
    <a:masterClrMapping/>
  </p:clrMapOvr>
  <p:transition spd="slow" advClick="0" advTm="1448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1100"/>
                            </p:stCondLst>
                            <p:childTnLst>
                              <p:par>
                                <p:cTn id="17" presetID="22" presetClass="entr" presetSubtype="8"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a:extLst>
              <a:ext uri="{FF2B5EF4-FFF2-40B4-BE49-F238E27FC236}">
                <a16:creationId xmlns:a16="http://schemas.microsoft.com/office/drawing/2014/main" id="{F1DE65F7-809E-4FD1-BA02-C8800D2193F3}"/>
              </a:ext>
            </a:extLst>
          </p:cNvPr>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数据分析与处理</a:t>
            </a:r>
          </a:p>
        </p:txBody>
      </p:sp>
      <p:cxnSp>
        <p:nvCxnSpPr>
          <p:cNvPr id="5" name="直接连接符 4">
            <a:extLst>
              <a:ext uri="{FF2B5EF4-FFF2-40B4-BE49-F238E27FC236}">
                <a16:creationId xmlns:a16="http://schemas.microsoft.com/office/drawing/2014/main" id="{A44D45CB-0FF8-4C49-AEB9-722A6156E112}"/>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8B2ED6C-EC71-4DA6-B1F4-BE8169897AD5}"/>
              </a:ext>
            </a:extLst>
          </p:cNvPr>
          <p:cNvSpPr txBox="1"/>
          <p:nvPr/>
        </p:nvSpPr>
        <p:spPr>
          <a:xfrm>
            <a:off x="1475334" y="1383126"/>
            <a:ext cx="6047335" cy="2200602"/>
          </a:xfrm>
          <a:prstGeom prst="rect">
            <a:avLst/>
          </a:prstGeom>
          <a:noFill/>
        </p:spPr>
        <p:txBody>
          <a:bodyPr wrap="square" rtlCol="0">
            <a:spAutoFit/>
          </a:bodyPr>
          <a:lstStyle/>
          <a:p>
            <a:r>
              <a:rPr lang="en-US" altLang="zh-CN" sz="2000" dirty="0"/>
              <a:t>β.</a:t>
            </a:r>
            <a:r>
              <a:rPr lang="zh-CN" altLang="en-US" sz="2000" dirty="0"/>
              <a:t>显式数据增广思路与方法</a:t>
            </a:r>
            <a:r>
              <a:rPr lang="en-US" altLang="zh-CN" sz="2000" dirty="0"/>
              <a:t>_2</a:t>
            </a:r>
            <a:r>
              <a:rPr lang="zh-CN" altLang="en-US" sz="2000" dirty="0"/>
              <a:t>：</a:t>
            </a:r>
            <a:endParaRPr lang="en-US" altLang="zh-CN" sz="2000" dirty="0"/>
          </a:p>
          <a:p>
            <a:r>
              <a:rPr lang="zh-CN" altLang="en-US" dirty="0"/>
              <a:t>加入了上述的数据增广之后</a:t>
            </a:r>
            <a:r>
              <a:rPr lang="en-US" altLang="zh-CN" dirty="0"/>
              <a:t>,</a:t>
            </a:r>
            <a:r>
              <a:rPr lang="zh-CN" altLang="en-US" dirty="0"/>
              <a:t>模型的效果有所改善</a:t>
            </a:r>
            <a:r>
              <a:rPr lang="en-US" altLang="zh-CN" dirty="0"/>
              <a:t>,</a:t>
            </a:r>
            <a:r>
              <a:rPr lang="zh-CN" altLang="en-US" dirty="0"/>
              <a:t>但改善程度不大</a:t>
            </a:r>
            <a:r>
              <a:rPr lang="en-US" altLang="zh-CN" sz="1100" dirty="0"/>
              <a:t>(</a:t>
            </a:r>
            <a:r>
              <a:rPr lang="zh-CN" altLang="en-US" sz="1100" dirty="0"/>
              <a:t>可能是因为众多商家的物流公司和仓库信息一般都是固定的</a:t>
            </a:r>
            <a:r>
              <a:rPr lang="en-US" altLang="zh-CN" sz="1100" dirty="0"/>
              <a:t>,</a:t>
            </a:r>
            <a:r>
              <a:rPr lang="zh-CN" altLang="en-US" sz="1100" dirty="0"/>
              <a:t>因此模型的参数也趋于固定</a:t>
            </a:r>
            <a:r>
              <a:rPr lang="en-US" altLang="zh-CN" sz="1100" dirty="0"/>
              <a:t>,</a:t>
            </a:r>
            <a:r>
              <a:rPr lang="zh-CN" altLang="en-US" sz="1100" dirty="0"/>
              <a:t>从而对每一次的预测没有那么好的区别性</a:t>
            </a:r>
            <a:r>
              <a:rPr lang="en-US" altLang="zh-CN" sz="1100" dirty="0"/>
              <a:t>)</a:t>
            </a:r>
          </a:p>
          <a:p>
            <a:endParaRPr lang="en-US" altLang="zh-CN" sz="1100" dirty="0"/>
          </a:p>
          <a:p>
            <a:r>
              <a:rPr lang="zh-CN" altLang="en-US" dirty="0"/>
              <a:t>改善模型的拟合性</a:t>
            </a:r>
            <a:r>
              <a:rPr lang="en-US" altLang="zh-CN" dirty="0"/>
              <a:t>,</a:t>
            </a:r>
            <a:r>
              <a:rPr lang="zh-CN" altLang="en-US" dirty="0"/>
              <a:t>一个重要的方法就是数据增广</a:t>
            </a:r>
            <a:r>
              <a:rPr lang="en-US" altLang="zh-CN" dirty="0"/>
              <a:t>,</a:t>
            </a:r>
            <a:r>
              <a:rPr lang="zh-CN" altLang="en-US" dirty="0"/>
              <a:t>因此</a:t>
            </a:r>
            <a:r>
              <a:rPr lang="en-US" altLang="zh-CN" dirty="0"/>
              <a:t>,</a:t>
            </a:r>
            <a:r>
              <a:rPr lang="zh-CN" altLang="en-US" dirty="0"/>
              <a:t>我们又看了看对应的输入</a:t>
            </a:r>
            <a:r>
              <a:rPr lang="en-US" altLang="zh-CN" dirty="0"/>
              <a:t>,</a:t>
            </a:r>
            <a:r>
              <a:rPr lang="zh-CN" altLang="en-US" dirty="0"/>
              <a:t>发现还有两个变量没有得到训练</a:t>
            </a:r>
            <a:r>
              <a:rPr lang="en-US" altLang="zh-CN" dirty="0"/>
              <a:t>,</a:t>
            </a:r>
            <a:r>
              <a:rPr lang="zh-CN" altLang="en-US" dirty="0"/>
              <a:t>那就是支付时间和订单创建时间</a:t>
            </a:r>
            <a:r>
              <a:rPr lang="en-US" altLang="zh-CN" dirty="0"/>
              <a:t>.</a:t>
            </a:r>
            <a:r>
              <a:rPr lang="zh-CN" altLang="en-US" dirty="0"/>
              <a:t>我们虽然将他们作为最后的时间基数</a:t>
            </a:r>
            <a:r>
              <a:rPr lang="en-US" altLang="zh-CN" dirty="0"/>
              <a:t>,</a:t>
            </a:r>
            <a:r>
              <a:rPr lang="zh-CN" altLang="en-US" dirty="0"/>
              <a:t>却也忘记了</a:t>
            </a:r>
            <a:r>
              <a:rPr lang="en-US" altLang="zh-CN" dirty="0"/>
              <a:t>,</a:t>
            </a:r>
            <a:r>
              <a:rPr lang="zh-CN" altLang="en-US" dirty="0"/>
              <a:t>每个月的日期</a:t>
            </a:r>
            <a:r>
              <a:rPr lang="en-US" altLang="zh-CN" dirty="0"/>
              <a:t>,</a:t>
            </a:r>
            <a:r>
              <a:rPr lang="zh-CN" altLang="en-US" dirty="0"/>
              <a:t>订单创建的时间也会影响到运输的时间</a:t>
            </a:r>
            <a:r>
              <a:rPr lang="en-US" altLang="zh-CN" dirty="0"/>
              <a:t>,</a:t>
            </a:r>
            <a:r>
              <a:rPr lang="zh-CN" altLang="en-US" dirty="0"/>
              <a:t>因此我们将时间也作为输入</a:t>
            </a:r>
            <a:r>
              <a:rPr lang="en-US" altLang="zh-CN" dirty="0"/>
              <a:t>,</a:t>
            </a:r>
            <a:r>
              <a:rPr lang="zh-CN" altLang="en-US" dirty="0"/>
              <a:t>放入模型进行训练</a:t>
            </a:r>
            <a:r>
              <a:rPr lang="en-US" altLang="zh-CN" dirty="0"/>
              <a:t>,</a:t>
            </a:r>
            <a:r>
              <a:rPr lang="zh-CN" altLang="en-US" dirty="0"/>
              <a:t>效果有显著的提升。</a:t>
            </a:r>
          </a:p>
        </p:txBody>
      </p:sp>
    </p:spTree>
    <p:extLst>
      <p:ext uri="{BB962C8B-B14F-4D97-AF65-F5344CB8AC3E}">
        <p14:creationId xmlns:p14="http://schemas.microsoft.com/office/powerpoint/2010/main" val="2572299141"/>
      </p:ext>
    </p:extLst>
  </p:cSld>
  <p:clrMapOvr>
    <a:masterClrMapping/>
  </p:clrMapOvr>
  <p:transition advTm="746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0662DB5-8BF3-436A-A053-F0AE8559914B}"/>
              </a:ext>
            </a:extLst>
          </p:cNvPr>
          <p:cNvSpPr txBox="1"/>
          <p:nvPr/>
        </p:nvSpPr>
        <p:spPr>
          <a:xfrm>
            <a:off x="1079549" y="1430893"/>
            <a:ext cx="6047335" cy="1908215"/>
          </a:xfrm>
          <a:prstGeom prst="rect">
            <a:avLst/>
          </a:prstGeom>
          <a:noFill/>
        </p:spPr>
        <p:txBody>
          <a:bodyPr wrap="square" rtlCol="0">
            <a:spAutoFit/>
          </a:bodyPr>
          <a:lstStyle/>
          <a:p>
            <a:r>
              <a:rPr lang="en-US" altLang="zh-CN" sz="2000" dirty="0"/>
              <a:t>γ.</a:t>
            </a:r>
            <a:r>
              <a:rPr lang="zh-CN" altLang="en-US" sz="2000" dirty="0"/>
              <a:t>隐式数据增广思路与方法：</a:t>
            </a:r>
            <a:endParaRPr lang="en-US" altLang="zh-CN" sz="2000" dirty="0"/>
          </a:p>
          <a:p>
            <a:r>
              <a:rPr lang="zh-CN" altLang="en-US" dirty="0"/>
              <a:t>在显式数据增广的思路中，我们送入网络的数据已经是增广后的数据（带有仓库和发货位置信息的数据）。</a:t>
            </a:r>
            <a:endParaRPr lang="en-US" altLang="zh-CN" dirty="0"/>
          </a:p>
          <a:p>
            <a:r>
              <a:rPr lang="zh-CN" altLang="en-US" dirty="0"/>
              <a:t>在隐式数据增广的思路中，我们使用了卷积神经网络，对初始输入的卷积就相当于各个变量之间的非线性组合，能够得到更多的特征数目，同时也提取出来特征中不同深度的信息。</a:t>
            </a:r>
            <a:endParaRPr lang="en-US" altLang="zh-CN" dirty="0"/>
          </a:p>
          <a:p>
            <a:r>
              <a:rPr lang="zh-CN" altLang="en-US" dirty="0"/>
              <a:t>然后将这些提取出来的信息和原来的输入结合残差网络构成新的输入输入到矩阵中。</a:t>
            </a:r>
          </a:p>
        </p:txBody>
      </p:sp>
      <p:sp>
        <p:nvSpPr>
          <p:cNvPr id="35" name="文本框 15">
            <a:extLst>
              <a:ext uri="{FF2B5EF4-FFF2-40B4-BE49-F238E27FC236}">
                <a16:creationId xmlns:a16="http://schemas.microsoft.com/office/drawing/2014/main" id="{AE5E69FD-7BF8-4368-A8A8-1BF40D2B70DF}"/>
              </a:ext>
            </a:extLst>
          </p:cNvPr>
          <p:cNvSpPr txBox="1"/>
          <p:nvPr/>
        </p:nvSpPr>
        <p:spPr>
          <a:xfrm>
            <a:off x="709386" y="309785"/>
            <a:ext cx="2261711" cy="330860"/>
          </a:xfrm>
          <a:prstGeom prst="rect">
            <a:avLst/>
          </a:prstGeom>
          <a:noFill/>
        </p:spPr>
        <p:txBody>
          <a:bodyPr wrap="square" lIns="68580" tIns="34290" rIns="68580" bIns="34290" rtlCol="0">
            <a:spAutoFit/>
          </a:bodyPr>
          <a:lstStyle/>
          <a:p>
            <a:r>
              <a:rPr lang="zh-CN" altLang="en-US" sz="1700" b="1" dirty="0">
                <a:solidFill>
                  <a:srgbClr val="1B4367"/>
                </a:solidFill>
                <a:cs typeface="+mn-ea"/>
                <a:sym typeface="+mn-lt"/>
              </a:rPr>
              <a:t>数据分析与处理</a:t>
            </a:r>
          </a:p>
        </p:txBody>
      </p:sp>
      <p:cxnSp>
        <p:nvCxnSpPr>
          <p:cNvPr id="36" name="直接连接符 35">
            <a:extLst>
              <a:ext uri="{FF2B5EF4-FFF2-40B4-BE49-F238E27FC236}">
                <a16:creationId xmlns:a16="http://schemas.microsoft.com/office/drawing/2014/main" id="{0D7EF95D-6428-4303-8102-01BAB6F91C01}"/>
              </a:ext>
            </a:extLst>
          </p:cNvPr>
          <p:cNvCxnSpPr/>
          <p:nvPr/>
        </p:nvCxnSpPr>
        <p:spPr>
          <a:xfrm>
            <a:off x="789846" y="640645"/>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7081C0F-A1BC-4A45-8C30-4843E91F63A3}"/>
              </a:ext>
            </a:extLst>
          </p:cNvPr>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00675"/>
      </p:ext>
    </p:extLst>
  </p:cSld>
  <p:clrMapOvr>
    <a:masterClrMapping/>
  </p:clrMapOvr>
  <p:transition spd="slow" advClick="0" advTm="646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5"/>
                                        </p:tgtEl>
                                        <p:attrNameLst>
                                          <p:attrName>ppt_y</p:attrName>
                                        </p:attrNameLst>
                                      </p:cBhvr>
                                      <p:tavLst>
                                        <p:tav tm="0">
                                          <p:val>
                                            <p:strVal val="#ppt_y"/>
                                          </p:val>
                                        </p:tav>
                                        <p:tav tm="100000">
                                          <p:val>
                                            <p:strVal val="#ppt_y"/>
                                          </p:val>
                                        </p:tav>
                                      </p:tavLst>
                                    </p:anim>
                                    <p:anim calcmode="lin" valueType="num">
                                      <p:cBhvr>
                                        <p:cTn id="9"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5"/>
                                        </p:tgtEl>
                                      </p:cBhvr>
                                    </p:animEffect>
                                  </p:childTnLst>
                                </p:cTn>
                              </p:par>
                            </p:childTnLst>
                          </p:cTn>
                        </p:par>
                        <p:par>
                          <p:cTn id="12" fill="hold">
                            <p:stCondLst>
                              <p:cond delay="800"/>
                            </p:stCondLst>
                            <p:childTnLst>
                              <p:par>
                                <p:cTn id="13" presetID="22" presetClass="entr" presetSubtype="8"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1100"/>
                            </p:stCondLst>
                            <p:childTnLst>
                              <p:par>
                                <p:cTn id="17" presetID="22" presetClass="entr" presetSubtype="8"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483768" y="2709756"/>
            <a:ext cx="4171762" cy="592470"/>
          </a:xfrm>
          <a:prstGeom prst="rect">
            <a:avLst/>
          </a:prstGeom>
          <a:noFill/>
        </p:spPr>
        <p:txBody>
          <a:bodyPr wrap="square" lIns="68580" tIns="34290" rIns="68580" bIns="34290" rtlCol="0">
            <a:spAutoFit/>
          </a:bodyPr>
          <a:lstStyle/>
          <a:p>
            <a:pPr algn="ctr"/>
            <a:r>
              <a:rPr lang="zh-CN" altLang="en-US" sz="3400" b="1" dirty="0">
                <a:solidFill>
                  <a:srgbClr val="1B4367"/>
                </a:solidFill>
                <a:cs typeface="+mn-ea"/>
                <a:sym typeface="+mn-lt"/>
              </a:rPr>
              <a:t>总体框架与思路</a:t>
            </a:r>
          </a:p>
        </p:txBody>
      </p:sp>
      <p:sp>
        <p:nvSpPr>
          <p:cNvPr id="105" name="文本框 11"/>
          <p:cNvSpPr txBox="1"/>
          <p:nvPr/>
        </p:nvSpPr>
        <p:spPr>
          <a:xfrm>
            <a:off x="3713476" y="1575042"/>
            <a:ext cx="1732894" cy="838691"/>
          </a:xfrm>
          <a:prstGeom prst="rect">
            <a:avLst/>
          </a:prstGeom>
          <a:noFill/>
        </p:spPr>
        <p:txBody>
          <a:bodyPr wrap="square" lIns="68580" tIns="34290" rIns="68580" bIns="34290" rtlCol="0">
            <a:spAutoFit/>
          </a:bodyPr>
          <a:lstStyle/>
          <a:p>
            <a:pPr algn="ctr">
              <a:lnSpc>
                <a:spcPts val="3000"/>
              </a:lnSpc>
            </a:pPr>
            <a:r>
              <a:rPr lang="en-US" altLang="zh-CN" sz="5400">
                <a:solidFill>
                  <a:schemeClr val="bg1"/>
                </a:solidFill>
                <a:cs typeface="+mn-ea"/>
                <a:sym typeface="+mn-lt"/>
              </a:rPr>
              <a:t>02</a:t>
            </a:r>
            <a:endParaRPr lang="zh-CN" altLang="en-US" sz="5400">
              <a:solidFill>
                <a:schemeClr val="bg1"/>
              </a:solidFill>
              <a:cs typeface="+mn-ea"/>
              <a:sym typeface="+mn-lt"/>
            </a:endParaRPr>
          </a:p>
          <a:p>
            <a:pPr algn="ctr">
              <a:lnSpc>
                <a:spcPts val="3000"/>
              </a:lnSpc>
            </a:pPr>
            <a:r>
              <a:rPr lang="en-US" altLang="zh-CN" sz="2400">
                <a:solidFill>
                  <a:schemeClr val="bg1"/>
                </a:solidFill>
                <a:cs typeface="+mn-ea"/>
                <a:sym typeface="+mn-lt"/>
              </a:rPr>
              <a:t>PART </a:t>
            </a:r>
          </a:p>
        </p:txBody>
      </p:sp>
    </p:spTree>
  </p:cSld>
  <p:clrMapOvr>
    <a:masterClrMapping/>
  </p:clrMapOvr>
  <mc:AlternateContent xmlns:mc="http://schemas.openxmlformats.org/markup-compatibility/2006">
    <mc:Choice xmlns:p14="http://schemas.microsoft.com/office/powerpoint/2010/main" Requires="p14">
      <p:transition spd="slow" p14:dur="1200" advClick="0" advTm="2373">
        <p14:flip dir="r"/>
      </p:transition>
    </mc:Choice>
    <mc:Fallback>
      <p:transition spd="slow" advClick="0" advTm="2373">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nodeType="afterGroup">
                            <p:stCondLst>
                              <p:cond delay="600"/>
                            </p:stCondLst>
                            <p:childTnLst>
                              <p:par>
                                <p:cTn id="9" presetID="53" presetClass="entr" presetSubtype="0"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nodeType="afterGroup">
                            <p:stCondLst>
                              <p:cond delay="11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ABACFCE-5319-469F-AC32-74DD89265592}"/>
              </a:ext>
            </a:extLst>
          </p:cNvPr>
          <p:cNvSpPr txBox="1"/>
          <p:nvPr/>
        </p:nvSpPr>
        <p:spPr>
          <a:xfrm>
            <a:off x="729983" y="268941"/>
            <a:ext cx="7222992" cy="523220"/>
          </a:xfrm>
          <a:prstGeom prst="rect">
            <a:avLst/>
          </a:prstGeom>
          <a:noFill/>
        </p:spPr>
        <p:txBody>
          <a:bodyPr wrap="square" rtlCol="0">
            <a:spAutoFit/>
          </a:bodyPr>
          <a:lstStyle/>
          <a:p>
            <a:r>
              <a:rPr lang="zh-CN" altLang="zh-CN" dirty="0"/>
              <a:t>赛程期间，我们主要采取了三条模型选择主线：树形结构，</a:t>
            </a:r>
            <a:r>
              <a:rPr lang="en-US" altLang="zh-CN" dirty="0"/>
              <a:t>Baseline </a:t>
            </a:r>
            <a:r>
              <a:rPr lang="zh-CN" altLang="zh-CN" dirty="0"/>
              <a:t>全连接扩展，</a:t>
            </a:r>
            <a:r>
              <a:rPr lang="en-US" altLang="zh-CN" dirty="0"/>
              <a:t>Baseline With Convolution</a:t>
            </a:r>
            <a:r>
              <a:rPr lang="zh-CN" altLang="zh-CN" dirty="0"/>
              <a:t>。</a:t>
            </a:r>
          </a:p>
        </p:txBody>
      </p:sp>
      <p:sp>
        <p:nvSpPr>
          <p:cNvPr id="3" name="文本框 2">
            <a:extLst>
              <a:ext uri="{FF2B5EF4-FFF2-40B4-BE49-F238E27FC236}">
                <a16:creationId xmlns:a16="http://schemas.microsoft.com/office/drawing/2014/main" id="{6D14E20A-6385-4242-82D1-E6372FDDFB10}"/>
              </a:ext>
            </a:extLst>
          </p:cNvPr>
          <p:cNvSpPr txBox="1"/>
          <p:nvPr/>
        </p:nvSpPr>
        <p:spPr>
          <a:xfrm>
            <a:off x="729982" y="968894"/>
            <a:ext cx="6531429" cy="523220"/>
          </a:xfrm>
          <a:prstGeom prst="rect">
            <a:avLst/>
          </a:prstGeom>
          <a:noFill/>
        </p:spPr>
        <p:txBody>
          <a:bodyPr wrap="square" rtlCol="0">
            <a:spAutoFit/>
          </a:bodyPr>
          <a:lstStyle/>
          <a:p>
            <a:r>
              <a:rPr lang="zh-CN" altLang="en-US" dirty="0"/>
              <a:t>其中树形结构仅在初赛前期进行了尝试，出于对模型的了解不够充分和完善，损失往往是十分大的，遂放弃。</a:t>
            </a:r>
          </a:p>
        </p:txBody>
      </p:sp>
      <p:sp>
        <p:nvSpPr>
          <p:cNvPr id="4" name="文本框 3">
            <a:extLst>
              <a:ext uri="{FF2B5EF4-FFF2-40B4-BE49-F238E27FC236}">
                <a16:creationId xmlns:a16="http://schemas.microsoft.com/office/drawing/2014/main" id="{AF5F7F37-045E-45E9-9E2F-00D92D1CBED3}"/>
              </a:ext>
            </a:extLst>
          </p:cNvPr>
          <p:cNvSpPr txBox="1"/>
          <p:nvPr/>
        </p:nvSpPr>
        <p:spPr>
          <a:xfrm>
            <a:off x="729982" y="1676531"/>
            <a:ext cx="6431536" cy="523220"/>
          </a:xfrm>
          <a:prstGeom prst="rect">
            <a:avLst/>
          </a:prstGeom>
          <a:noFill/>
        </p:spPr>
        <p:txBody>
          <a:bodyPr wrap="square" rtlCol="0">
            <a:spAutoFit/>
          </a:bodyPr>
          <a:lstStyle/>
          <a:p>
            <a:r>
              <a:rPr lang="en-US" altLang="zh-CN" dirty="0"/>
              <a:t>Baseline</a:t>
            </a:r>
            <a:r>
              <a:rPr lang="zh-CN" altLang="en-US" dirty="0"/>
              <a:t>全连接扩展则为我方团队在</a:t>
            </a:r>
            <a:r>
              <a:rPr lang="en-US" altLang="zh-CN" dirty="0"/>
              <a:t>Baseline</a:t>
            </a:r>
            <a:r>
              <a:rPr lang="zh-CN" altLang="en-US" dirty="0"/>
              <a:t>发布后进行的操作，主要是对官方</a:t>
            </a:r>
            <a:r>
              <a:rPr lang="en-US" altLang="zh-CN" dirty="0"/>
              <a:t>Baseline</a:t>
            </a:r>
            <a:r>
              <a:rPr lang="zh-CN" altLang="en-US" dirty="0"/>
              <a:t>的全连接扩展，同时辅助以对损失函数，学习率，预测方式进行调整。</a:t>
            </a:r>
          </a:p>
        </p:txBody>
      </p:sp>
      <p:sp>
        <p:nvSpPr>
          <p:cNvPr id="5" name="文本框 4">
            <a:extLst>
              <a:ext uri="{FF2B5EF4-FFF2-40B4-BE49-F238E27FC236}">
                <a16:creationId xmlns:a16="http://schemas.microsoft.com/office/drawing/2014/main" id="{5B5FBE92-FEA0-45DE-9DAD-8EF47DE50E50}"/>
              </a:ext>
            </a:extLst>
          </p:cNvPr>
          <p:cNvSpPr txBox="1"/>
          <p:nvPr/>
        </p:nvSpPr>
        <p:spPr>
          <a:xfrm>
            <a:off x="729982" y="2344396"/>
            <a:ext cx="6469956" cy="1384995"/>
          </a:xfrm>
          <a:prstGeom prst="rect">
            <a:avLst/>
          </a:prstGeom>
          <a:noFill/>
        </p:spPr>
        <p:txBody>
          <a:bodyPr wrap="square" rtlCol="0">
            <a:spAutoFit/>
          </a:bodyPr>
          <a:lstStyle/>
          <a:p>
            <a:r>
              <a:rPr lang="en-US" altLang="zh-CN" dirty="0"/>
              <a:t>Baseline With Convolution</a:t>
            </a:r>
            <a:r>
              <a:rPr lang="zh-CN" altLang="en-US" dirty="0"/>
              <a:t>则为我们将卷积层加入了</a:t>
            </a:r>
            <a:r>
              <a:rPr lang="en-US" altLang="zh-CN" dirty="0"/>
              <a:t>Baseline</a:t>
            </a:r>
            <a:r>
              <a:rPr lang="zh-CN" altLang="en-US" dirty="0"/>
              <a:t>，希望通过卷积算子从数据中挖掘出更多的深层信息。同时与对</a:t>
            </a:r>
            <a:r>
              <a:rPr lang="en-US" altLang="zh-CN" dirty="0"/>
              <a:t>Baseline</a:t>
            </a:r>
            <a:r>
              <a:rPr lang="zh-CN" altLang="en-US" dirty="0"/>
              <a:t>全连接下的处理方式相同，我们也对其损失函数，学习率和预测方式进行了调整，对于卷积特征的组合方式，卷积核的大小，残差网络的运用也分别进行了尝试。</a:t>
            </a:r>
            <a:endParaRPr lang="en-US" altLang="zh-CN" dirty="0"/>
          </a:p>
          <a:p>
            <a:endParaRPr lang="en-US" altLang="zh-CN" dirty="0"/>
          </a:p>
          <a:p>
            <a:endParaRPr lang="zh-CN" altLang="en-US" dirty="0"/>
          </a:p>
        </p:txBody>
      </p:sp>
      <p:sp>
        <p:nvSpPr>
          <p:cNvPr id="6" name="文本框 5">
            <a:extLst>
              <a:ext uri="{FF2B5EF4-FFF2-40B4-BE49-F238E27FC236}">
                <a16:creationId xmlns:a16="http://schemas.microsoft.com/office/drawing/2014/main" id="{DC729815-30E1-447E-A4A1-364A7711F714}"/>
              </a:ext>
            </a:extLst>
          </p:cNvPr>
          <p:cNvSpPr txBox="1"/>
          <p:nvPr/>
        </p:nvSpPr>
        <p:spPr>
          <a:xfrm>
            <a:off x="729982" y="3481278"/>
            <a:ext cx="6531429" cy="1169551"/>
          </a:xfrm>
          <a:prstGeom prst="rect">
            <a:avLst/>
          </a:prstGeom>
          <a:noFill/>
        </p:spPr>
        <p:txBody>
          <a:bodyPr wrap="square" rtlCol="0">
            <a:spAutoFit/>
          </a:bodyPr>
          <a:lstStyle/>
          <a:p>
            <a:r>
              <a:rPr lang="zh-CN" altLang="en-US" dirty="0"/>
              <a:t>模型融合方法，以上三种网络架构中，全连接的准时率较低但</a:t>
            </a:r>
            <a:r>
              <a:rPr lang="en-US" altLang="zh-CN" dirty="0" err="1"/>
              <a:t>rankScore</a:t>
            </a:r>
            <a:r>
              <a:rPr lang="zh-CN" altLang="en-US" dirty="0"/>
              <a:t>表现良好，与此同时，引入卷积的网络在</a:t>
            </a:r>
            <a:r>
              <a:rPr lang="en-US" altLang="zh-CN" dirty="0" err="1"/>
              <a:t>rankScore</a:t>
            </a:r>
            <a:r>
              <a:rPr lang="zh-CN" altLang="en-US" dirty="0"/>
              <a:t>表现稍差，但准时率常常与</a:t>
            </a:r>
            <a:r>
              <a:rPr lang="en-US" altLang="zh-CN" dirty="0"/>
              <a:t>98%</a:t>
            </a:r>
            <a:r>
              <a:rPr lang="zh-CN" altLang="en-US" dirty="0"/>
              <a:t>的标准差一点，在最初的结果中，我们往往将卷积网络得到的结果与全连接得到的结果进行融合，从而更好的平衡两者的关系。在后期，我们选取两者损失表现最佳与新答案进行共同表决。</a:t>
            </a:r>
          </a:p>
        </p:txBody>
      </p:sp>
    </p:spTree>
    <p:extLst>
      <p:ext uri="{BB962C8B-B14F-4D97-AF65-F5344CB8AC3E}">
        <p14:creationId xmlns:p14="http://schemas.microsoft.com/office/powerpoint/2010/main" val="4119474574"/>
      </p:ext>
    </p:extLst>
  </p:cSld>
  <p:clrMapOvr>
    <a:masterClrMapping/>
  </p:clrMapOvr>
  <p:transition spd="slow" advClick="0" advTm="29441">
    <p:push dir="u"/>
  </p:transition>
</p:sld>
</file>

<file path=ppt/tags/tag1.xml><?xml version="1.0" encoding="utf-8"?>
<p:tagLst xmlns:a="http://schemas.openxmlformats.org/drawingml/2006/main" xmlns:r="http://schemas.openxmlformats.org/officeDocument/2006/relationships" xmlns:p="http://schemas.openxmlformats.org/presentationml/2006/main">
  <p:tag name="AS_NET" val="2.0.50727.5485"/>
  <p:tag name="AS_OS" val="Microsoft Windows NT 6.1.7601 Service Pack 1"/>
  <p:tag name="AS_RELEASE_DATE" val="2018.04.09"/>
  <p:tag name="AS_TITLE" val="Aspose.Slides for .NET 2.0"/>
  <p:tag name="AS_VERSION" val="18.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Arial"/>
      </a:majorFont>
      <a:minorFont>
        <a:latin typeface="微软雅黑"/>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TotalTime>
  <Words>1690</Words>
  <Application>Microsoft Office PowerPoint</Application>
  <PresentationFormat>全屏显示(16:9)</PresentationFormat>
  <Paragraphs>169</Paragraphs>
  <Slides>19</Slides>
  <Notes>18</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风云办公</Manager>
  <Company>上海剑姬网络科技有限公司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风云办公PPT模板</dc:title>
  <dc:creator>风云办公</dc:creator>
  <cp:keywords>风云办公</cp:keywords>
  <dc:description>风云办公 http://www.ppt118.com</dc:description>
  <cp:lastModifiedBy>浚哲 张</cp:lastModifiedBy>
  <cp:revision>83</cp:revision>
  <dcterms:created xsi:type="dcterms:W3CDTF">2016-05-20T12:59:00Z</dcterms:created>
  <dcterms:modified xsi:type="dcterms:W3CDTF">2019-10-19T07:40:18Z</dcterms:modified>
  <cp:category>qzuser</cp:category>
  <cp:contentStatus>ytfcells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